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3"/>
  </p:notesMasterIdLst>
  <p:sldIdLst>
    <p:sldId id="256" r:id="rId5"/>
    <p:sldId id="265" r:id="rId6"/>
    <p:sldId id="257" r:id="rId7"/>
    <p:sldId id="258" r:id="rId8"/>
    <p:sldId id="263" r:id="rId9"/>
    <p:sldId id="260" r:id="rId10"/>
    <p:sldId id="261" r:id="rId11"/>
    <p:sldId id="266" r:id="rId12"/>
  </p:sldIdLst>
  <p:sldSz cx="12192000" cy="6858000"/>
  <p:notesSz cx="6858000" cy="9144000"/>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2345B3D-2E99-4C1C-9B80-BDDC94428C18}" v="131" dt="2024-05-03T12:38:17.74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121" d="100"/>
          <a:sy n="121" d="100"/>
        </p:scale>
        <p:origin x="523" y="91"/>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notesMaster" Target="notesMasters/notesMaster1.xml"/><Relationship Id="rId18" Type="http://schemas.microsoft.com/office/2015/10/relationships/revisionInfo" Target="revisionInfo.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viewProps" Target="viewProps.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10E373D-8EC3-4E9E-85EF-41D2CC9C3D4F}" type="doc">
      <dgm:prSet loTypeId="urn:microsoft.com/office/officeart/2005/8/layout/list1" loCatId="list" qsTypeId="urn:microsoft.com/office/officeart/2005/8/quickstyle/simple1" qsCatId="simple" csTypeId="urn:microsoft.com/office/officeart/2005/8/colors/accent0_3" csCatId="mainScheme" phldr="1"/>
      <dgm:spPr/>
      <dgm:t>
        <a:bodyPr/>
        <a:lstStyle/>
        <a:p>
          <a:endParaRPr lang="en-US"/>
        </a:p>
      </dgm:t>
    </dgm:pt>
    <dgm:pt modelId="{CC33BADD-0F09-4F15-AE07-BD549B59F811}">
      <dgm:prSet custT="1"/>
      <dgm:spPr/>
      <dgm:t>
        <a:bodyPr/>
        <a:lstStyle/>
        <a:p>
          <a:r>
            <a:rPr lang="en-US" sz="1600" i="1" dirty="0"/>
            <a:t> </a:t>
          </a:r>
          <a:r>
            <a:rPr lang="en-US" sz="1600" i="1" dirty="0" err="1"/>
            <a:t>Göteborg</a:t>
          </a:r>
          <a:r>
            <a:rPr lang="en-US" sz="1600" i="1" dirty="0"/>
            <a:t>, 13</a:t>
          </a:r>
        </a:p>
      </dgm:t>
    </dgm:pt>
    <dgm:pt modelId="{8227A6EA-0566-4AE8-99E4-3688E56F7079}" type="parTrans" cxnId="{DFDDCC39-7E86-49AF-BD94-1F7F8D1D8FBD}">
      <dgm:prSet/>
      <dgm:spPr/>
      <dgm:t>
        <a:bodyPr/>
        <a:lstStyle/>
        <a:p>
          <a:endParaRPr lang="en-US"/>
        </a:p>
      </dgm:t>
    </dgm:pt>
    <dgm:pt modelId="{CE406737-D698-4A2C-8588-DEF7E3ED59B1}" type="sibTrans" cxnId="{DFDDCC39-7E86-49AF-BD94-1F7F8D1D8FBD}">
      <dgm:prSet/>
      <dgm:spPr/>
      <dgm:t>
        <a:bodyPr/>
        <a:lstStyle/>
        <a:p>
          <a:endParaRPr lang="en-US"/>
        </a:p>
      </dgm:t>
    </dgm:pt>
    <dgm:pt modelId="{367515CF-905A-484B-B822-9E46EB418A0A}">
      <dgm:prSet custT="1"/>
      <dgm:spPr/>
      <dgm:t>
        <a:bodyPr/>
        <a:lstStyle/>
        <a:p>
          <a:r>
            <a:rPr lang="en-US" sz="1600" i="1" dirty="0"/>
            <a:t> Malmö, 5</a:t>
          </a:r>
        </a:p>
      </dgm:t>
    </dgm:pt>
    <dgm:pt modelId="{8B9AB97A-6C78-4AF3-880D-4D38A21BB3F5}" type="parTrans" cxnId="{4CB36980-4684-49C1-90F6-002D21DAB0E1}">
      <dgm:prSet/>
      <dgm:spPr/>
      <dgm:t>
        <a:bodyPr/>
        <a:lstStyle/>
        <a:p>
          <a:endParaRPr lang="en-US"/>
        </a:p>
      </dgm:t>
    </dgm:pt>
    <dgm:pt modelId="{F46CDEC1-9FC3-4CDA-BAE5-28EC3E822B87}" type="sibTrans" cxnId="{4CB36980-4684-49C1-90F6-002D21DAB0E1}">
      <dgm:prSet/>
      <dgm:spPr/>
      <dgm:t>
        <a:bodyPr/>
        <a:lstStyle/>
        <a:p>
          <a:endParaRPr lang="en-US"/>
        </a:p>
      </dgm:t>
    </dgm:pt>
    <dgm:pt modelId="{79E9B22A-5176-42AF-A62F-A7C57262E603}">
      <dgm:prSet custT="1"/>
      <dgm:spPr/>
      <dgm:t>
        <a:bodyPr/>
        <a:lstStyle/>
        <a:p>
          <a:r>
            <a:rPr lang="en-US" sz="1600" i="1" dirty="0"/>
            <a:t> Stockholm, 135</a:t>
          </a:r>
        </a:p>
      </dgm:t>
    </dgm:pt>
    <dgm:pt modelId="{DDB33FA0-B9F2-4F56-AEDA-DCD8447576F4}" type="sibTrans" cxnId="{A4FD86FC-BAC7-4C3A-9B6A-21260B378628}">
      <dgm:prSet/>
      <dgm:spPr/>
      <dgm:t>
        <a:bodyPr/>
        <a:lstStyle/>
        <a:p>
          <a:endParaRPr lang="en-US"/>
        </a:p>
      </dgm:t>
    </dgm:pt>
    <dgm:pt modelId="{4BB4A17B-D916-4DB0-9B8E-F4009A9C1DE3}" type="parTrans" cxnId="{A4FD86FC-BAC7-4C3A-9B6A-21260B378628}">
      <dgm:prSet/>
      <dgm:spPr/>
      <dgm:t>
        <a:bodyPr/>
        <a:lstStyle/>
        <a:p>
          <a:endParaRPr lang="en-US"/>
        </a:p>
      </dgm:t>
    </dgm:pt>
    <dgm:pt modelId="{99B9119D-2EB0-4B61-A186-EC896C912F9A}" type="pres">
      <dgm:prSet presAssocID="{610E373D-8EC3-4E9E-85EF-41D2CC9C3D4F}" presName="linear" presStyleCnt="0">
        <dgm:presLayoutVars>
          <dgm:dir/>
          <dgm:animLvl val="lvl"/>
          <dgm:resizeHandles val="exact"/>
        </dgm:presLayoutVars>
      </dgm:prSet>
      <dgm:spPr/>
    </dgm:pt>
    <dgm:pt modelId="{4977E4C5-C3ED-431B-85E5-25FFF43076BE}" type="pres">
      <dgm:prSet presAssocID="{79E9B22A-5176-42AF-A62F-A7C57262E603}" presName="parentLin" presStyleCnt="0"/>
      <dgm:spPr/>
    </dgm:pt>
    <dgm:pt modelId="{910024AE-7ACD-45B1-A8D3-C42BD655C5A9}" type="pres">
      <dgm:prSet presAssocID="{79E9B22A-5176-42AF-A62F-A7C57262E603}" presName="parentLeftMargin" presStyleLbl="node1" presStyleIdx="0" presStyleCnt="3"/>
      <dgm:spPr/>
    </dgm:pt>
    <dgm:pt modelId="{8D209D17-83D0-4179-89D8-A7D39A05C9B4}" type="pres">
      <dgm:prSet presAssocID="{79E9B22A-5176-42AF-A62F-A7C57262E603}" presName="parentText" presStyleLbl="node1" presStyleIdx="0" presStyleCnt="3" custLinFactNeighborX="9134" custLinFactNeighborY="4072">
        <dgm:presLayoutVars>
          <dgm:chMax val="0"/>
          <dgm:bulletEnabled val="1"/>
        </dgm:presLayoutVars>
      </dgm:prSet>
      <dgm:spPr/>
    </dgm:pt>
    <dgm:pt modelId="{01435DE8-204E-40DE-BF51-2077759CF8D7}" type="pres">
      <dgm:prSet presAssocID="{79E9B22A-5176-42AF-A62F-A7C57262E603}" presName="negativeSpace" presStyleCnt="0"/>
      <dgm:spPr/>
    </dgm:pt>
    <dgm:pt modelId="{87C447B8-20E5-4705-AE7F-F2CF6409476A}" type="pres">
      <dgm:prSet presAssocID="{79E9B22A-5176-42AF-A62F-A7C57262E603}" presName="childText" presStyleLbl="conFgAcc1" presStyleIdx="0" presStyleCnt="3">
        <dgm:presLayoutVars>
          <dgm:bulletEnabled val="1"/>
        </dgm:presLayoutVars>
      </dgm:prSet>
      <dgm:spPr/>
    </dgm:pt>
    <dgm:pt modelId="{4189A07A-D511-4384-B04B-8F10524137E1}" type="pres">
      <dgm:prSet presAssocID="{DDB33FA0-B9F2-4F56-AEDA-DCD8447576F4}" presName="spaceBetweenRectangles" presStyleCnt="0"/>
      <dgm:spPr/>
    </dgm:pt>
    <dgm:pt modelId="{3D371BF5-63C2-4B00-A929-3B7D3CE8005B}" type="pres">
      <dgm:prSet presAssocID="{CC33BADD-0F09-4F15-AE07-BD549B59F811}" presName="parentLin" presStyleCnt="0"/>
      <dgm:spPr/>
    </dgm:pt>
    <dgm:pt modelId="{6C427288-88EE-4016-99DD-7F98896F291D}" type="pres">
      <dgm:prSet presAssocID="{CC33BADD-0F09-4F15-AE07-BD549B59F811}" presName="parentLeftMargin" presStyleLbl="node1" presStyleIdx="0" presStyleCnt="3"/>
      <dgm:spPr/>
    </dgm:pt>
    <dgm:pt modelId="{62FFB287-DF70-4DE2-8E34-AF5A391B0C1F}" type="pres">
      <dgm:prSet presAssocID="{CC33BADD-0F09-4F15-AE07-BD549B59F811}" presName="parentText" presStyleLbl="node1" presStyleIdx="1" presStyleCnt="3">
        <dgm:presLayoutVars>
          <dgm:chMax val="0"/>
          <dgm:bulletEnabled val="1"/>
        </dgm:presLayoutVars>
      </dgm:prSet>
      <dgm:spPr/>
    </dgm:pt>
    <dgm:pt modelId="{D522305B-1EE5-4AC2-8D45-FF6D9BE1BF17}" type="pres">
      <dgm:prSet presAssocID="{CC33BADD-0F09-4F15-AE07-BD549B59F811}" presName="negativeSpace" presStyleCnt="0"/>
      <dgm:spPr/>
    </dgm:pt>
    <dgm:pt modelId="{6FF71F21-E45A-4B69-BFE2-26B29B1E46E2}" type="pres">
      <dgm:prSet presAssocID="{CC33BADD-0F09-4F15-AE07-BD549B59F811}" presName="childText" presStyleLbl="conFgAcc1" presStyleIdx="1" presStyleCnt="3">
        <dgm:presLayoutVars>
          <dgm:bulletEnabled val="1"/>
        </dgm:presLayoutVars>
      </dgm:prSet>
      <dgm:spPr/>
    </dgm:pt>
    <dgm:pt modelId="{8E2CA61D-B5DA-4B46-BE99-0D53FFD2443C}" type="pres">
      <dgm:prSet presAssocID="{CE406737-D698-4A2C-8588-DEF7E3ED59B1}" presName="spaceBetweenRectangles" presStyleCnt="0"/>
      <dgm:spPr/>
    </dgm:pt>
    <dgm:pt modelId="{E34D2960-20D2-4A67-81A3-EBEAF1F545B5}" type="pres">
      <dgm:prSet presAssocID="{367515CF-905A-484B-B822-9E46EB418A0A}" presName="parentLin" presStyleCnt="0"/>
      <dgm:spPr/>
    </dgm:pt>
    <dgm:pt modelId="{E1AA52A8-D14A-44C4-AF6F-191C7C687C58}" type="pres">
      <dgm:prSet presAssocID="{367515CF-905A-484B-B822-9E46EB418A0A}" presName="parentLeftMargin" presStyleLbl="node1" presStyleIdx="1" presStyleCnt="3"/>
      <dgm:spPr/>
    </dgm:pt>
    <dgm:pt modelId="{CBE6B56A-A8FB-4BC1-A51A-EE1DF746BEE0}" type="pres">
      <dgm:prSet presAssocID="{367515CF-905A-484B-B822-9E46EB418A0A}" presName="parentText" presStyleLbl="node1" presStyleIdx="2" presStyleCnt="3">
        <dgm:presLayoutVars>
          <dgm:chMax val="0"/>
          <dgm:bulletEnabled val="1"/>
        </dgm:presLayoutVars>
      </dgm:prSet>
      <dgm:spPr/>
    </dgm:pt>
    <dgm:pt modelId="{E43FAEC8-25E6-44F2-A51F-DB1243F6EE43}" type="pres">
      <dgm:prSet presAssocID="{367515CF-905A-484B-B822-9E46EB418A0A}" presName="negativeSpace" presStyleCnt="0"/>
      <dgm:spPr/>
    </dgm:pt>
    <dgm:pt modelId="{3A884DC3-8B29-48EB-B8B5-8E8C372B7A5A}" type="pres">
      <dgm:prSet presAssocID="{367515CF-905A-484B-B822-9E46EB418A0A}" presName="childText" presStyleLbl="conFgAcc1" presStyleIdx="2" presStyleCnt="3">
        <dgm:presLayoutVars>
          <dgm:bulletEnabled val="1"/>
        </dgm:presLayoutVars>
      </dgm:prSet>
      <dgm:spPr/>
    </dgm:pt>
  </dgm:ptLst>
  <dgm:cxnLst>
    <dgm:cxn modelId="{3713210F-4681-4C14-AB5A-1349C5AFF474}" type="presOf" srcId="{367515CF-905A-484B-B822-9E46EB418A0A}" destId="{E1AA52A8-D14A-44C4-AF6F-191C7C687C58}" srcOrd="0" destOrd="0" presId="urn:microsoft.com/office/officeart/2005/8/layout/list1"/>
    <dgm:cxn modelId="{DFDDCC39-7E86-49AF-BD94-1F7F8D1D8FBD}" srcId="{610E373D-8EC3-4E9E-85EF-41D2CC9C3D4F}" destId="{CC33BADD-0F09-4F15-AE07-BD549B59F811}" srcOrd="1" destOrd="0" parTransId="{8227A6EA-0566-4AE8-99E4-3688E56F7079}" sibTransId="{CE406737-D698-4A2C-8588-DEF7E3ED59B1}"/>
    <dgm:cxn modelId="{4CB36980-4684-49C1-90F6-002D21DAB0E1}" srcId="{610E373D-8EC3-4E9E-85EF-41D2CC9C3D4F}" destId="{367515CF-905A-484B-B822-9E46EB418A0A}" srcOrd="2" destOrd="0" parTransId="{8B9AB97A-6C78-4AF3-880D-4D38A21BB3F5}" sibTransId="{F46CDEC1-9FC3-4CDA-BAE5-28EC3E822B87}"/>
    <dgm:cxn modelId="{EC24C08B-49BB-4B06-928D-58D6F7AC66A6}" type="presOf" srcId="{CC33BADD-0F09-4F15-AE07-BD549B59F811}" destId="{62FFB287-DF70-4DE2-8E34-AF5A391B0C1F}" srcOrd="1" destOrd="0" presId="urn:microsoft.com/office/officeart/2005/8/layout/list1"/>
    <dgm:cxn modelId="{EDDD60C3-CC35-422C-BBDB-5DF7998AE22E}" type="presOf" srcId="{610E373D-8EC3-4E9E-85EF-41D2CC9C3D4F}" destId="{99B9119D-2EB0-4B61-A186-EC896C912F9A}" srcOrd="0" destOrd="0" presId="urn:microsoft.com/office/officeart/2005/8/layout/list1"/>
    <dgm:cxn modelId="{A30BB6DF-5CB2-42A1-BA9C-DD5F02D24F47}" type="presOf" srcId="{79E9B22A-5176-42AF-A62F-A7C57262E603}" destId="{910024AE-7ACD-45B1-A8D3-C42BD655C5A9}" srcOrd="0" destOrd="0" presId="urn:microsoft.com/office/officeart/2005/8/layout/list1"/>
    <dgm:cxn modelId="{F6E50EF0-4C12-4AE9-A9F2-1E16E2FFCFB8}" type="presOf" srcId="{367515CF-905A-484B-B822-9E46EB418A0A}" destId="{CBE6B56A-A8FB-4BC1-A51A-EE1DF746BEE0}" srcOrd="1" destOrd="0" presId="urn:microsoft.com/office/officeart/2005/8/layout/list1"/>
    <dgm:cxn modelId="{E6A588F0-1515-4052-895B-D9DE9DC4ECA5}" type="presOf" srcId="{CC33BADD-0F09-4F15-AE07-BD549B59F811}" destId="{6C427288-88EE-4016-99DD-7F98896F291D}" srcOrd="0" destOrd="0" presId="urn:microsoft.com/office/officeart/2005/8/layout/list1"/>
    <dgm:cxn modelId="{4C6A5FF5-736E-4322-8203-6B69C315908D}" type="presOf" srcId="{79E9B22A-5176-42AF-A62F-A7C57262E603}" destId="{8D209D17-83D0-4179-89D8-A7D39A05C9B4}" srcOrd="1" destOrd="0" presId="urn:microsoft.com/office/officeart/2005/8/layout/list1"/>
    <dgm:cxn modelId="{A4FD86FC-BAC7-4C3A-9B6A-21260B378628}" srcId="{610E373D-8EC3-4E9E-85EF-41D2CC9C3D4F}" destId="{79E9B22A-5176-42AF-A62F-A7C57262E603}" srcOrd="0" destOrd="0" parTransId="{4BB4A17B-D916-4DB0-9B8E-F4009A9C1DE3}" sibTransId="{DDB33FA0-B9F2-4F56-AEDA-DCD8447576F4}"/>
    <dgm:cxn modelId="{E91BD118-8527-4961-BB70-E998700ED060}" type="presParOf" srcId="{99B9119D-2EB0-4B61-A186-EC896C912F9A}" destId="{4977E4C5-C3ED-431B-85E5-25FFF43076BE}" srcOrd="0" destOrd="0" presId="urn:microsoft.com/office/officeart/2005/8/layout/list1"/>
    <dgm:cxn modelId="{5D73FC9A-E6EF-45ED-A7CD-61B6E7CB3A20}" type="presParOf" srcId="{4977E4C5-C3ED-431B-85E5-25FFF43076BE}" destId="{910024AE-7ACD-45B1-A8D3-C42BD655C5A9}" srcOrd="0" destOrd="0" presId="urn:microsoft.com/office/officeart/2005/8/layout/list1"/>
    <dgm:cxn modelId="{CF4CCCB9-B6E0-4293-BEDB-70B6D5944E84}" type="presParOf" srcId="{4977E4C5-C3ED-431B-85E5-25FFF43076BE}" destId="{8D209D17-83D0-4179-89D8-A7D39A05C9B4}" srcOrd="1" destOrd="0" presId="urn:microsoft.com/office/officeart/2005/8/layout/list1"/>
    <dgm:cxn modelId="{4FD515B4-56A5-4A39-8355-50152D2D5FBA}" type="presParOf" srcId="{99B9119D-2EB0-4B61-A186-EC896C912F9A}" destId="{01435DE8-204E-40DE-BF51-2077759CF8D7}" srcOrd="1" destOrd="0" presId="urn:microsoft.com/office/officeart/2005/8/layout/list1"/>
    <dgm:cxn modelId="{6C54840B-DA8A-4FE0-B0FE-D3CE5808400E}" type="presParOf" srcId="{99B9119D-2EB0-4B61-A186-EC896C912F9A}" destId="{87C447B8-20E5-4705-AE7F-F2CF6409476A}" srcOrd="2" destOrd="0" presId="urn:microsoft.com/office/officeart/2005/8/layout/list1"/>
    <dgm:cxn modelId="{B0CEAC7F-7601-4612-89AD-907C327E9C9A}" type="presParOf" srcId="{99B9119D-2EB0-4B61-A186-EC896C912F9A}" destId="{4189A07A-D511-4384-B04B-8F10524137E1}" srcOrd="3" destOrd="0" presId="urn:microsoft.com/office/officeart/2005/8/layout/list1"/>
    <dgm:cxn modelId="{695643D5-8F1D-404B-BD1D-52FFB7A8439F}" type="presParOf" srcId="{99B9119D-2EB0-4B61-A186-EC896C912F9A}" destId="{3D371BF5-63C2-4B00-A929-3B7D3CE8005B}" srcOrd="4" destOrd="0" presId="urn:microsoft.com/office/officeart/2005/8/layout/list1"/>
    <dgm:cxn modelId="{BEF2F3CC-BAB2-46DF-8992-FC1C5D6907D0}" type="presParOf" srcId="{3D371BF5-63C2-4B00-A929-3B7D3CE8005B}" destId="{6C427288-88EE-4016-99DD-7F98896F291D}" srcOrd="0" destOrd="0" presId="urn:microsoft.com/office/officeart/2005/8/layout/list1"/>
    <dgm:cxn modelId="{9ADB6C98-990D-497D-B128-02EDD9E7240F}" type="presParOf" srcId="{3D371BF5-63C2-4B00-A929-3B7D3CE8005B}" destId="{62FFB287-DF70-4DE2-8E34-AF5A391B0C1F}" srcOrd="1" destOrd="0" presId="urn:microsoft.com/office/officeart/2005/8/layout/list1"/>
    <dgm:cxn modelId="{A448C552-6305-4E3D-93AF-09ABEBC8172F}" type="presParOf" srcId="{99B9119D-2EB0-4B61-A186-EC896C912F9A}" destId="{D522305B-1EE5-4AC2-8D45-FF6D9BE1BF17}" srcOrd="5" destOrd="0" presId="urn:microsoft.com/office/officeart/2005/8/layout/list1"/>
    <dgm:cxn modelId="{CBF216CD-ADA4-443A-8A89-68493DC211C0}" type="presParOf" srcId="{99B9119D-2EB0-4B61-A186-EC896C912F9A}" destId="{6FF71F21-E45A-4B69-BFE2-26B29B1E46E2}" srcOrd="6" destOrd="0" presId="urn:microsoft.com/office/officeart/2005/8/layout/list1"/>
    <dgm:cxn modelId="{F446274B-B5A3-47EE-BBBF-632E19C033CE}" type="presParOf" srcId="{99B9119D-2EB0-4B61-A186-EC896C912F9A}" destId="{8E2CA61D-B5DA-4B46-BE99-0D53FFD2443C}" srcOrd="7" destOrd="0" presId="urn:microsoft.com/office/officeart/2005/8/layout/list1"/>
    <dgm:cxn modelId="{7521A59A-2EA8-4E1F-B704-6DA1BF71F0F2}" type="presParOf" srcId="{99B9119D-2EB0-4B61-A186-EC896C912F9A}" destId="{E34D2960-20D2-4A67-81A3-EBEAF1F545B5}" srcOrd="8" destOrd="0" presId="urn:microsoft.com/office/officeart/2005/8/layout/list1"/>
    <dgm:cxn modelId="{0DBFCEBF-7CBA-4B6B-93A2-A85A43F19CCA}" type="presParOf" srcId="{E34D2960-20D2-4A67-81A3-EBEAF1F545B5}" destId="{E1AA52A8-D14A-44C4-AF6F-191C7C687C58}" srcOrd="0" destOrd="0" presId="urn:microsoft.com/office/officeart/2005/8/layout/list1"/>
    <dgm:cxn modelId="{EB266034-55E8-4D02-985E-E833792F6D13}" type="presParOf" srcId="{E34D2960-20D2-4A67-81A3-EBEAF1F545B5}" destId="{CBE6B56A-A8FB-4BC1-A51A-EE1DF746BEE0}" srcOrd="1" destOrd="0" presId="urn:microsoft.com/office/officeart/2005/8/layout/list1"/>
    <dgm:cxn modelId="{0D453601-9E3A-4480-B474-E39992890650}" type="presParOf" srcId="{99B9119D-2EB0-4B61-A186-EC896C912F9A}" destId="{E43FAEC8-25E6-44F2-A51F-DB1243F6EE43}" srcOrd="9" destOrd="0" presId="urn:microsoft.com/office/officeart/2005/8/layout/list1"/>
    <dgm:cxn modelId="{81E66772-043C-4A8E-9960-79312163D4BE}" type="presParOf" srcId="{99B9119D-2EB0-4B61-A186-EC896C912F9A}" destId="{3A884DC3-8B29-48EB-B8B5-8E8C372B7A5A}" srcOrd="10"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61E0A60-C5DC-400C-8120-DBA58BF84C4E}" type="doc">
      <dgm:prSet loTypeId="urn:microsoft.com/office/officeart/2016/7/layout/BasicProcessNew" loCatId="process" qsTypeId="urn:microsoft.com/office/officeart/2005/8/quickstyle/simple1" qsCatId="simple" csTypeId="urn:microsoft.com/office/officeart/2005/8/colors/accent0_3" csCatId="mainScheme" phldr="1"/>
      <dgm:spPr/>
      <dgm:t>
        <a:bodyPr/>
        <a:lstStyle/>
        <a:p>
          <a:endParaRPr lang="en-US"/>
        </a:p>
      </dgm:t>
    </dgm:pt>
    <dgm:pt modelId="{3DB4FE69-8408-4BA9-A914-99BC6357C709}">
      <dgm:prSet/>
      <dgm:spPr/>
      <dgm:t>
        <a:bodyPr/>
        <a:lstStyle/>
        <a:p>
          <a:r>
            <a:rPr lang="en-US" i="1" dirty="0"/>
            <a:t>Of the caseload, 55 % (</a:t>
          </a:r>
          <a:r>
            <a:rPr lang="en-US" b="1" i="1" dirty="0"/>
            <a:t>96</a:t>
          </a:r>
          <a:r>
            <a:rPr lang="en-US" i="1" dirty="0"/>
            <a:t> cases) were registered under the SCC Arbitration Rules</a:t>
          </a:r>
        </a:p>
      </dgm:t>
    </dgm:pt>
    <dgm:pt modelId="{934B39F9-CDC0-419F-80DF-BF878D4EE335}" type="parTrans" cxnId="{B809B0BE-32B2-4573-B6C0-900033CA6E83}">
      <dgm:prSet/>
      <dgm:spPr/>
      <dgm:t>
        <a:bodyPr/>
        <a:lstStyle/>
        <a:p>
          <a:endParaRPr lang="en-US"/>
        </a:p>
      </dgm:t>
    </dgm:pt>
    <dgm:pt modelId="{9DA4CC8D-6AA6-484A-A192-43250564A435}" type="sibTrans" cxnId="{B809B0BE-32B2-4573-B6C0-900033CA6E83}">
      <dgm:prSet/>
      <dgm:spPr/>
      <dgm:t>
        <a:bodyPr/>
        <a:lstStyle/>
        <a:p>
          <a:endParaRPr lang="en-US"/>
        </a:p>
      </dgm:t>
    </dgm:pt>
    <dgm:pt modelId="{37CD1797-BBE5-4F26-9EA4-9F9F1A845348}">
      <dgm:prSet/>
      <dgm:spPr/>
      <dgm:t>
        <a:bodyPr/>
        <a:lstStyle/>
        <a:p>
          <a:r>
            <a:rPr lang="en-US" i="1" dirty="0"/>
            <a:t>38 % (</a:t>
          </a:r>
          <a:r>
            <a:rPr lang="en-US" b="1" i="1" dirty="0"/>
            <a:t>67 </a:t>
          </a:r>
          <a:r>
            <a:rPr lang="en-US" i="1" dirty="0"/>
            <a:t>cases) were registered under the SCC Rules for Expedited Arbitrations</a:t>
          </a:r>
        </a:p>
      </dgm:t>
    </dgm:pt>
    <dgm:pt modelId="{E63D379F-DFF1-4B5D-BEC2-874D3159CF23}" type="parTrans" cxnId="{AECBDC20-57F3-4169-A735-9D21B280FFBB}">
      <dgm:prSet/>
      <dgm:spPr/>
      <dgm:t>
        <a:bodyPr/>
        <a:lstStyle/>
        <a:p>
          <a:endParaRPr lang="en-US"/>
        </a:p>
      </dgm:t>
    </dgm:pt>
    <dgm:pt modelId="{1BD20D1C-A79C-4FAC-AB79-D6DEE6F95CCB}" type="sibTrans" cxnId="{AECBDC20-57F3-4169-A735-9D21B280FFBB}">
      <dgm:prSet/>
      <dgm:spPr/>
      <dgm:t>
        <a:bodyPr/>
        <a:lstStyle/>
        <a:p>
          <a:endParaRPr lang="en-US"/>
        </a:p>
      </dgm:t>
    </dgm:pt>
    <dgm:pt modelId="{42C878AA-F482-44F2-BA57-F7474A8115CE}" type="pres">
      <dgm:prSet presAssocID="{261E0A60-C5DC-400C-8120-DBA58BF84C4E}" presName="Name0" presStyleCnt="0">
        <dgm:presLayoutVars>
          <dgm:dir/>
          <dgm:resizeHandles val="exact"/>
        </dgm:presLayoutVars>
      </dgm:prSet>
      <dgm:spPr/>
    </dgm:pt>
    <dgm:pt modelId="{D9BBC84F-A0CC-43DF-9253-84F41D0DAA47}" type="pres">
      <dgm:prSet presAssocID="{3DB4FE69-8408-4BA9-A914-99BC6357C709}" presName="node" presStyleLbl="node1" presStyleIdx="0" presStyleCnt="3">
        <dgm:presLayoutVars>
          <dgm:bulletEnabled val="1"/>
        </dgm:presLayoutVars>
      </dgm:prSet>
      <dgm:spPr/>
    </dgm:pt>
    <dgm:pt modelId="{61D3C26D-9539-40D3-A8C1-A55323E77CA7}" type="pres">
      <dgm:prSet presAssocID="{9DA4CC8D-6AA6-484A-A192-43250564A435}" presName="sibTransSpacerBeforeConnector" presStyleCnt="0"/>
      <dgm:spPr/>
    </dgm:pt>
    <dgm:pt modelId="{CD83CC53-9922-4209-8220-34649282E8C6}" type="pres">
      <dgm:prSet presAssocID="{9DA4CC8D-6AA6-484A-A192-43250564A435}" presName="sibTrans" presStyleLbl="node1" presStyleIdx="1" presStyleCnt="3" custFlipHor="1" custScaleX="22255" custScaleY="18815"/>
      <dgm:spPr/>
    </dgm:pt>
    <dgm:pt modelId="{2ED46E0D-65EA-4483-80AA-AFB28005984E}" type="pres">
      <dgm:prSet presAssocID="{9DA4CC8D-6AA6-484A-A192-43250564A435}" presName="sibTransSpacerAfterConnector" presStyleCnt="0"/>
      <dgm:spPr/>
    </dgm:pt>
    <dgm:pt modelId="{01C12612-49EA-4D69-8E14-E5B38858A493}" type="pres">
      <dgm:prSet presAssocID="{37CD1797-BBE5-4F26-9EA4-9F9F1A845348}" presName="node" presStyleLbl="node1" presStyleIdx="2" presStyleCnt="3">
        <dgm:presLayoutVars>
          <dgm:bulletEnabled val="1"/>
        </dgm:presLayoutVars>
      </dgm:prSet>
      <dgm:spPr/>
    </dgm:pt>
  </dgm:ptLst>
  <dgm:cxnLst>
    <dgm:cxn modelId="{AECBDC20-57F3-4169-A735-9D21B280FFBB}" srcId="{261E0A60-C5DC-400C-8120-DBA58BF84C4E}" destId="{37CD1797-BBE5-4F26-9EA4-9F9F1A845348}" srcOrd="1" destOrd="0" parTransId="{E63D379F-DFF1-4B5D-BEC2-874D3159CF23}" sibTransId="{1BD20D1C-A79C-4FAC-AB79-D6DEE6F95CCB}"/>
    <dgm:cxn modelId="{6FD4E75F-1CCB-433E-9537-E7647CBCB599}" type="presOf" srcId="{3DB4FE69-8408-4BA9-A914-99BC6357C709}" destId="{D9BBC84F-A0CC-43DF-9253-84F41D0DAA47}" srcOrd="0" destOrd="0" presId="urn:microsoft.com/office/officeart/2016/7/layout/BasicProcessNew"/>
    <dgm:cxn modelId="{B809B0BE-32B2-4573-B6C0-900033CA6E83}" srcId="{261E0A60-C5DC-400C-8120-DBA58BF84C4E}" destId="{3DB4FE69-8408-4BA9-A914-99BC6357C709}" srcOrd="0" destOrd="0" parTransId="{934B39F9-CDC0-419F-80DF-BF878D4EE335}" sibTransId="{9DA4CC8D-6AA6-484A-A192-43250564A435}"/>
    <dgm:cxn modelId="{EAF1B2D5-E65E-452F-B9BB-313B48012C01}" type="presOf" srcId="{9DA4CC8D-6AA6-484A-A192-43250564A435}" destId="{CD83CC53-9922-4209-8220-34649282E8C6}" srcOrd="0" destOrd="0" presId="urn:microsoft.com/office/officeart/2016/7/layout/BasicProcessNew"/>
    <dgm:cxn modelId="{4A0BDADF-E0AD-4045-8DFF-E8BAB0208DF1}" type="presOf" srcId="{261E0A60-C5DC-400C-8120-DBA58BF84C4E}" destId="{42C878AA-F482-44F2-BA57-F7474A8115CE}" srcOrd="0" destOrd="0" presId="urn:microsoft.com/office/officeart/2016/7/layout/BasicProcessNew"/>
    <dgm:cxn modelId="{584953F9-548D-4279-A74B-0D8C185FB487}" type="presOf" srcId="{37CD1797-BBE5-4F26-9EA4-9F9F1A845348}" destId="{01C12612-49EA-4D69-8E14-E5B38858A493}" srcOrd="0" destOrd="0" presId="urn:microsoft.com/office/officeart/2016/7/layout/BasicProcessNew"/>
    <dgm:cxn modelId="{5F49722D-9BC8-43F5-8D02-FF7B23011454}" type="presParOf" srcId="{42C878AA-F482-44F2-BA57-F7474A8115CE}" destId="{D9BBC84F-A0CC-43DF-9253-84F41D0DAA47}" srcOrd="0" destOrd="0" presId="urn:microsoft.com/office/officeart/2016/7/layout/BasicProcessNew"/>
    <dgm:cxn modelId="{0795FDFE-7302-407A-86C2-7CB261977523}" type="presParOf" srcId="{42C878AA-F482-44F2-BA57-F7474A8115CE}" destId="{61D3C26D-9539-40D3-A8C1-A55323E77CA7}" srcOrd="1" destOrd="0" presId="urn:microsoft.com/office/officeart/2016/7/layout/BasicProcessNew"/>
    <dgm:cxn modelId="{E2803B27-03A6-437F-A713-89E0ACCB2EF9}" type="presParOf" srcId="{42C878AA-F482-44F2-BA57-F7474A8115CE}" destId="{CD83CC53-9922-4209-8220-34649282E8C6}" srcOrd="2" destOrd="0" presId="urn:microsoft.com/office/officeart/2016/7/layout/BasicProcessNew"/>
    <dgm:cxn modelId="{CC68CC8F-4C91-4E06-AA6D-7578B31EB7F8}" type="presParOf" srcId="{42C878AA-F482-44F2-BA57-F7474A8115CE}" destId="{2ED46E0D-65EA-4483-80AA-AFB28005984E}" srcOrd="3" destOrd="0" presId="urn:microsoft.com/office/officeart/2016/7/layout/BasicProcessNew"/>
    <dgm:cxn modelId="{F714D46D-ABF9-425E-AD0C-90522A6E8241}" type="presParOf" srcId="{42C878AA-F482-44F2-BA57-F7474A8115CE}" destId="{01C12612-49EA-4D69-8E14-E5B38858A493}" srcOrd="4" destOrd="0" presId="urn:microsoft.com/office/officeart/2016/7/layout/BasicProcessNew"/>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98A7BA0C-1134-4D87-9B93-E75BAE2510B0}" type="doc">
      <dgm:prSet loTypeId="urn:microsoft.com/office/officeart/2005/8/layout/vList2" loCatId="list" qsTypeId="urn:microsoft.com/office/officeart/2005/8/quickstyle/simple1" qsCatId="simple" csTypeId="urn:microsoft.com/office/officeart/2005/8/colors/accent0_3" csCatId="mainScheme" phldr="1"/>
      <dgm:spPr/>
      <dgm:t>
        <a:bodyPr/>
        <a:lstStyle/>
        <a:p>
          <a:endParaRPr lang="en-US"/>
        </a:p>
      </dgm:t>
    </dgm:pt>
    <dgm:pt modelId="{FC6CAC1C-16CD-4C53-BF99-CC1F8672064E}">
      <dgm:prSet custT="1"/>
      <dgm:spPr/>
      <dgm:t>
        <a:bodyPr/>
        <a:lstStyle/>
        <a:p>
          <a:r>
            <a:rPr lang="en-US" sz="1600" i="1" dirty="0"/>
            <a:t>Parties from </a:t>
          </a:r>
          <a:r>
            <a:rPr lang="en-US" sz="1600" b="1" i="1" dirty="0"/>
            <a:t>42</a:t>
          </a:r>
          <a:r>
            <a:rPr lang="en-US" sz="1600" i="1" dirty="0"/>
            <a:t> different countries appeared in disputes before the SCC in 2023</a:t>
          </a:r>
        </a:p>
      </dgm:t>
    </dgm:pt>
    <dgm:pt modelId="{4F64D7E6-E568-4DA4-8367-99FB994EE62C}" type="parTrans" cxnId="{4D5BCB35-38DB-4989-8FDB-9F5C7815FBFE}">
      <dgm:prSet/>
      <dgm:spPr/>
      <dgm:t>
        <a:bodyPr/>
        <a:lstStyle/>
        <a:p>
          <a:endParaRPr lang="en-US"/>
        </a:p>
      </dgm:t>
    </dgm:pt>
    <dgm:pt modelId="{48A70FAE-5BFF-4A6E-8C13-28834AC7B42A}" type="sibTrans" cxnId="{4D5BCB35-38DB-4989-8FDB-9F5C7815FBFE}">
      <dgm:prSet/>
      <dgm:spPr/>
      <dgm:t>
        <a:bodyPr/>
        <a:lstStyle/>
        <a:p>
          <a:endParaRPr lang="en-US"/>
        </a:p>
      </dgm:t>
    </dgm:pt>
    <dgm:pt modelId="{31CFA883-5D80-4639-9471-4BFB353445CD}">
      <dgm:prSet custT="1"/>
      <dgm:spPr/>
      <dgm:t>
        <a:bodyPr/>
        <a:lstStyle/>
        <a:p>
          <a:r>
            <a:rPr lang="en-US" sz="1600" i="1" dirty="0"/>
            <a:t>The most frequent were Sweden (</a:t>
          </a:r>
          <a:r>
            <a:rPr lang="en-US" sz="1600" b="1" i="1" dirty="0"/>
            <a:t>251</a:t>
          </a:r>
          <a:r>
            <a:rPr lang="en-US" sz="1600" i="1" dirty="0"/>
            <a:t>), Thailand (</a:t>
          </a:r>
          <a:r>
            <a:rPr lang="en-US" sz="1600" b="1" i="1" dirty="0"/>
            <a:t>28</a:t>
          </a:r>
          <a:r>
            <a:rPr lang="en-US" sz="1600" i="1" dirty="0"/>
            <a:t>) and Denmark (</a:t>
          </a:r>
          <a:r>
            <a:rPr lang="en-US" sz="1600" b="1" i="1" dirty="0"/>
            <a:t>18</a:t>
          </a:r>
          <a:r>
            <a:rPr lang="en-US" sz="1600" i="1" dirty="0"/>
            <a:t>)</a:t>
          </a:r>
        </a:p>
      </dgm:t>
    </dgm:pt>
    <dgm:pt modelId="{6214DA7F-3820-4F23-8048-EAB7E9663BC3}" type="parTrans" cxnId="{179DB591-3EA7-434A-8DCE-84CE69DB7A50}">
      <dgm:prSet/>
      <dgm:spPr/>
      <dgm:t>
        <a:bodyPr/>
        <a:lstStyle/>
        <a:p>
          <a:endParaRPr lang="en-US"/>
        </a:p>
      </dgm:t>
    </dgm:pt>
    <dgm:pt modelId="{086CEB08-7821-4FE5-9560-EC556C05166B}" type="sibTrans" cxnId="{179DB591-3EA7-434A-8DCE-84CE69DB7A50}">
      <dgm:prSet/>
      <dgm:spPr/>
      <dgm:t>
        <a:bodyPr/>
        <a:lstStyle/>
        <a:p>
          <a:endParaRPr lang="en-US"/>
        </a:p>
      </dgm:t>
    </dgm:pt>
    <dgm:pt modelId="{412DCCC7-AD49-4CA7-B0C8-514BA1ED972F}" type="pres">
      <dgm:prSet presAssocID="{98A7BA0C-1134-4D87-9B93-E75BAE2510B0}" presName="linear" presStyleCnt="0">
        <dgm:presLayoutVars>
          <dgm:animLvl val="lvl"/>
          <dgm:resizeHandles val="exact"/>
        </dgm:presLayoutVars>
      </dgm:prSet>
      <dgm:spPr/>
    </dgm:pt>
    <dgm:pt modelId="{208492D0-4C6C-4924-BF6C-2C62EEB61BA2}" type="pres">
      <dgm:prSet presAssocID="{FC6CAC1C-16CD-4C53-BF99-CC1F8672064E}" presName="parentText" presStyleLbl="node1" presStyleIdx="0" presStyleCnt="2">
        <dgm:presLayoutVars>
          <dgm:chMax val="0"/>
          <dgm:bulletEnabled val="1"/>
        </dgm:presLayoutVars>
      </dgm:prSet>
      <dgm:spPr/>
    </dgm:pt>
    <dgm:pt modelId="{9278E5BA-CA11-45AE-B286-EE07779C2F8C}" type="pres">
      <dgm:prSet presAssocID="{48A70FAE-5BFF-4A6E-8C13-28834AC7B42A}" presName="spacer" presStyleCnt="0"/>
      <dgm:spPr/>
    </dgm:pt>
    <dgm:pt modelId="{9D1981A3-878B-4E1A-82E6-41490CDBE84D}" type="pres">
      <dgm:prSet presAssocID="{31CFA883-5D80-4639-9471-4BFB353445CD}" presName="parentText" presStyleLbl="node1" presStyleIdx="1" presStyleCnt="2">
        <dgm:presLayoutVars>
          <dgm:chMax val="0"/>
          <dgm:bulletEnabled val="1"/>
        </dgm:presLayoutVars>
      </dgm:prSet>
      <dgm:spPr/>
    </dgm:pt>
  </dgm:ptLst>
  <dgm:cxnLst>
    <dgm:cxn modelId="{4D5BCB35-38DB-4989-8FDB-9F5C7815FBFE}" srcId="{98A7BA0C-1134-4D87-9B93-E75BAE2510B0}" destId="{FC6CAC1C-16CD-4C53-BF99-CC1F8672064E}" srcOrd="0" destOrd="0" parTransId="{4F64D7E6-E568-4DA4-8367-99FB994EE62C}" sibTransId="{48A70FAE-5BFF-4A6E-8C13-28834AC7B42A}"/>
    <dgm:cxn modelId="{3A720761-25C2-46A8-B96F-0FE9E695179B}" type="presOf" srcId="{31CFA883-5D80-4639-9471-4BFB353445CD}" destId="{9D1981A3-878B-4E1A-82E6-41490CDBE84D}" srcOrd="0" destOrd="0" presId="urn:microsoft.com/office/officeart/2005/8/layout/vList2"/>
    <dgm:cxn modelId="{F22E184C-FE18-414C-8515-B9E4A099D036}" type="presOf" srcId="{98A7BA0C-1134-4D87-9B93-E75BAE2510B0}" destId="{412DCCC7-AD49-4CA7-B0C8-514BA1ED972F}" srcOrd="0" destOrd="0" presId="urn:microsoft.com/office/officeart/2005/8/layout/vList2"/>
    <dgm:cxn modelId="{179DB591-3EA7-434A-8DCE-84CE69DB7A50}" srcId="{98A7BA0C-1134-4D87-9B93-E75BAE2510B0}" destId="{31CFA883-5D80-4639-9471-4BFB353445CD}" srcOrd="1" destOrd="0" parTransId="{6214DA7F-3820-4F23-8048-EAB7E9663BC3}" sibTransId="{086CEB08-7821-4FE5-9560-EC556C05166B}"/>
    <dgm:cxn modelId="{6A5C89C9-3F94-4A50-B9F2-6CA1C66C41BD}" type="presOf" srcId="{FC6CAC1C-16CD-4C53-BF99-CC1F8672064E}" destId="{208492D0-4C6C-4924-BF6C-2C62EEB61BA2}" srcOrd="0" destOrd="0" presId="urn:microsoft.com/office/officeart/2005/8/layout/vList2"/>
    <dgm:cxn modelId="{8370E479-C82D-48AF-BA49-C1849B622A68}" type="presParOf" srcId="{412DCCC7-AD49-4CA7-B0C8-514BA1ED972F}" destId="{208492D0-4C6C-4924-BF6C-2C62EEB61BA2}" srcOrd="0" destOrd="0" presId="urn:microsoft.com/office/officeart/2005/8/layout/vList2"/>
    <dgm:cxn modelId="{86C0D7FD-1B9B-4770-97CE-64C70EBA8CBB}" type="presParOf" srcId="{412DCCC7-AD49-4CA7-B0C8-514BA1ED972F}" destId="{9278E5BA-CA11-45AE-B286-EE07779C2F8C}" srcOrd="1" destOrd="0" presId="urn:microsoft.com/office/officeart/2005/8/layout/vList2"/>
    <dgm:cxn modelId="{7DA28EE0-05F3-43DA-9290-4C124A8978F1}" type="presParOf" srcId="{412DCCC7-AD49-4CA7-B0C8-514BA1ED972F}" destId="{9D1981A3-878B-4E1A-82E6-41490CDBE84D}" srcOrd="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23C158F0-DCA6-4794-AD7B-41315D15A9F9}" type="doc">
      <dgm:prSet loTypeId="urn:microsoft.com/office/officeart/2005/8/layout/vList2" loCatId="list" qsTypeId="urn:microsoft.com/office/officeart/2005/8/quickstyle/simple1" qsCatId="simple" csTypeId="urn:microsoft.com/office/officeart/2005/8/colors/accent0_3" csCatId="mainScheme" phldr="1"/>
      <dgm:spPr/>
      <dgm:t>
        <a:bodyPr/>
        <a:lstStyle/>
        <a:p>
          <a:endParaRPr lang="en-US"/>
        </a:p>
      </dgm:t>
    </dgm:pt>
    <dgm:pt modelId="{1C3CAB39-4DF4-4F31-AECC-E0CF372DD4A3}">
      <dgm:prSet custT="1"/>
      <dgm:spPr/>
      <dgm:t>
        <a:bodyPr/>
        <a:lstStyle/>
        <a:p>
          <a:r>
            <a:rPr lang="en-US" sz="1800" i="1" dirty="0"/>
            <a:t>Service agreement, </a:t>
          </a:r>
          <a:r>
            <a:rPr lang="en-US" sz="1800" b="1" i="1" dirty="0"/>
            <a:t>35</a:t>
          </a:r>
        </a:p>
      </dgm:t>
    </dgm:pt>
    <dgm:pt modelId="{2E47C60C-095A-46E2-A5A7-86EE34C30CF3}" type="parTrans" cxnId="{9436226C-B2FB-4F5A-9FA9-14EAA6654CFE}">
      <dgm:prSet/>
      <dgm:spPr/>
      <dgm:t>
        <a:bodyPr/>
        <a:lstStyle/>
        <a:p>
          <a:endParaRPr lang="en-US"/>
        </a:p>
      </dgm:t>
    </dgm:pt>
    <dgm:pt modelId="{84B94093-C632-428C-87A8-63CE81485789}" type="sibTrans" cxnId="{9436226C-B2FB-4F5A-9FA9-14EAA6654CFE}">
      <dgm:prSet/>
      <dgm:spPr/>
      <dgm:t>
        <a:bodyPr/>
        <a:lstStyle/>
        <a:p>
          <a:endParaRPr lang="en-US"/>
        </a:p>
      </dgm:t>
    </dgm:pt>
    <dgm:pt modelId="{DE65877F-D071-42AA-9F4D-42AF3FF7ACBF}">
      <dgm:prSet custT="1"/>
      <dgm:spPr/>
      <dgm:t>
        <a:bodyPr/>
        <a:lstStyle/>
        <a:p>
          <a:r>
            <a:rPr lang="en-US" sz="1800" i="1" dirty="0"/>
            <a:t>Business acquisitions, </a:t>
          </a:r>
          <a:r>
            <a:rPr lang="en-US" sz="1800" b="1" i="1" dirty="0"/>
            <a:t>35</a:t>
          </a:r>
        </a:p>
      </dgm:t>
    </dgm:pt>
    <dgm:pt modelId="{1E6AF469-55BC-40BE-97A8-74AD6E1768C8}" type="parTrans" cxnId="{F0011DC5-30A7-4F3C-8300-C293277B571C}">
      <dgm:prSet/>
      <dgm:spPr/>
      <dgm:t>
        <a:bodyPr/>
        <a:lstStyle/>
        <a:p>
          <a:endParaRPr lang="en-US"/>
        </a:p>
      </dgm:t>
    </dgm:pt>
    <dgm:pt modelId="{2A4793CA-379A-4905-B05C-B2DF9BC55FD5}" type="sibTrans" cxnId="{F0011DC5-30A7-4F3C-8300-C293277B571C}">
      <dgm:prSet/>
      <dgm:spPr/>
      <dgm:t>
        <a:bodyPr/>
        <a:lstStyle/>
        <a:p>
          <a:endParaRPr lang="en-US"/>
        </a:p>
      </dgm:t>
    </dgm:pt>
    <dgm:pt modelId="{967EB121-4877-4E1B-BDBC-E45FF6E736DA}">
      <dgm:prSet custT="1"/>
      <dgm:spPr/>
      <dgm:t>
        <a:bodyPr/>
        <a:lstStyle/>
        <a:p>
          <a:r>
            <a:rPr lang="en-US" sz="1800" i="1" dirty="0"/>
            <a:t>Delivery agreement, </a:t>
          </a:r>
          <a:r>
            <a:rPr lang="en-US" sz="1800" b="1" i="1" dirty="0"/>
            <a:t>32</a:t>
          </a:r>
        </a:p>
      </dgm:t>
    </dgm:pt>
    <dgm:pt modelId="{B68D2198-3A66-407C-8FF4-BBF803987804}" type="parTrans" cxnId="{F227AA5B-5E9C-4273-96C0-4140D21262F2}">
      <dgm:prSet/>
      <dgm:spPr/>
      <dgm:t>
        <a:bodyPr/>
        <a:lstStyle/>
        <a:p>
          <a:endParaRPr lang="en-US"/>
        </a:p>
      </dgm:t>
    </dgm:pt>
    <dgm:pt modelId="{66816B8B-D83E-4F53-94E1-081689413D06}" type="sibTrans" cxnId="{F227AA5B-5E9C-4273-96C0-4140D21262F2}">
      <dgm:prSet/>
      <dgm:spPr/>
      <dgm:t>
        <a:bodyPr/>
        <a:lstStyle/>
        <a:p>
          <a:endParaRPr lang="en-US"/>
        </a:p>
      </dgm:t>
    </dgm:pt>
    <dgm:pt modelId="{46B3F5F0-1F35-49DA-8333-EE5E7344CBB4}" type="pres">
      <dgm:prSet presAssocID="{23C158F0-DCA6-4794-AD7B-41315D15A9F9}" presName="linear" presStyleCnt="0">
        <dgm:presLayoutVars>
          <dgm:animLvl val="lvl"/>
          <dgm:resizeHandles val="exact"/>
        </dgm:presLayoutVars>
      </dgm:prSet>
      <dgm:spPr/>
    </dgm:pt>
    <dgm:pt modelId="{1E737C15-2415-470D-A7C0-DA94FC740F9E}" type="pres">
      <dgm:prSet presAssocID="{1C3CAB39-4DF4-4F31-AECC-E0CF372DD4A3}" presName="parentText" presStyleLbl="node1" presStyleIdx="0" presStyleCnt="3" custLinFactNeighborX="-5490">
        <dgm:presLayoutVars>
          <dgm:chMax val="0"/>
          <dgm:bulletEnabled val="1"/>
        </dgm:presLayoutVars>
      </dgm:prSet>
      <dgm:spPr/>
    </dgm:pt>
    <dgm:pt modelId="{BD01A4AD-4F6D-4F1F-BE9C-8F8E244D9E24}" type="pres">
      <dgm:prSet presAssocID="{84B94093-C632-428C-87A8-63CE81485789}" presName="spacer" presStyleCnt="0"/>
      <dgm:spPr/>
    </dgm:pt>
    <dgm:pt modelId="{6505D5FD-58CC-4CAA-9403-C56CD4C669AE}" type="pres">
      <dgm:prSet presAssocID="{DE65877F-D071-42AA-9F4D-42AF3FF7ACBF}" presName="parentText" presStyleLbl="node1" presStyleIdx="1" presStyleCnt="3">
        <dgm:presLayoutVars>
          <dgm:chMax val="0"/>
          <dgm:bulletEnabled val="1"/>
        </dgm:presLayoutVars>
      </dgm:prSet>
      <dgm:spPr/>
    </dgm:pt>
    <dgm:pt modelId="{78437CD4-92DC-4CEA-AAAD-AEB12A5D3C4E}" type="pres">
      <dgm:prSet presAssocID="{2A4793CA-379A-4905-B05C-B2DF9BC55FD5}" presName="spacer" presStyleCnt="0"/>
      <dgm:spPr/>
    </dgm:pt>
    <dgm:pt modelId="{3863F543-F516-407D-9369-DF443187BC5E}" type="pres">
      <dgm:prSet presAssocID="{967EB121-4877-4E1B-BDBC-E45FF6E736DA}" presName="parentText" presStyleLbl="node1" presStyleIdx="2" presStyleCnt="3">
        <dgm:presLayoutVars>
          <dgm:chMax val="0"/>
          <dgm:bulletEnabled val="1"/>
        </dgm:presLayoutVars>
      </dgm:prSet>
      <dgm:spPr/>
    </dgm:pt>
  </dgm:ptLst>
  <dgm:cxnLst>
    <dgm:cxn modelId="{F026A817-1110-422A-B90B-A5CABE209C82}" type="presOf" srcId="{1C3CAB39-4DF4-4F31-AECC-E0CF372DD4A3}" destId="{1E737C15-2415-470D-A7C0-DA94FC740F9E}" srcOrd="0" destOrd="0" presId="urn:microsoft.com/office/officeart/2005/8/layout/vList2"/>
    <dgm:cxn modelId="{F227AA5B-5E9C-4273-96C0-4140D21262F2}" srcId="{23C158F0-DCA6-4794-AD7B-41315D15A9F9}" destId="{967EB121-4877-4E1B-BDBC-E45FF6E736DA}" srcOrd="2" destOrd="0" parTransId="{B68D2198-3A66-407C-8FF4-BBF803987804}" sibTransId="{66816B8B-D83E-4F53-94E1-081689413D06}"/>
    <dgm:cxn modelId="{9436226C-B2FB-4F5A-9FA9-14EAA6654CFE}" srcId="{23C158F0-DCA6-4794-AD7B-41315D15A9F9}" destId="{1C3CAB39-4DF4-4F31-AECC-E0CF372DD4A3}" srcOrd="0" destOrd="0" parTransId="{2E47C60C-095A-46E2-A5A7-86EE34C30CF3}" sibTransId="{84B94093-C632-428C-87A8-63CE81485789}"/>
    <dgm:cxn modelId="{863455BD-17A3-4257-BAC6-AD62DCC7B75D}" type="presOf" srcId="{967EB121-4877-4E1B-BDBC-E45FF6E736DA}" destId="{3863F543-F516-407D-9369-DF443187BC5E}" srcOrd="0" destOrd="0" presId="urn:microsoft.com/office/officeart/2005/8/layout/vList2"/>
    <dgm:cxn modelId="{F0011DC5-30A7-4F3C-8300-C293277B571C}" srcId="{23C158F0-DCA6-4794-AD7B-41315D15A9F9}" destId="{DE65877F-D071-42AA-9F4D-42AF3FF7ACBF}" srcOrd="1" destOrd="0" parTransId="{1E6AF469-55BC-40BE-97A8-74AD6E1768C8}" sibTransId="{2A4793CA-379A-4905-B05C-B2DF9BC55FD5}"/>
    <dgm:cxn modelId="{4514A7E2-2A5C-4A18-93DA-A3285BF66568}" type="presOf" srcId="{DE65877F-D071-42AA-9F4D-42AF3FF7ACBF}" destId="{6505D5FD-58CC-4CAA-9403-C56CD4C669AE}" srcOrd="0" destOrd="0" presId="urn:microsoft.com/office/officeart/2005/8/layout/vList2"/>
    <dgm:cxn modelId="{5661BAE9-CF33-484F-B869-EAFAD9A8C8DB}" type="presOf" srcId="{23C158F0-DCA6-4794-AD7B-41315D15A9F9}" destId="{46B3F5F0-1F35-49DA-8333-EE5E7344CBB4}" srcOrd="0" destOrd="0" presId="urn:microsoft.com/office/officeart/2005/8/layout/vList2"/>
    <dgm:cxn modelId="{8CA1D975-247A-4979-A833-A4E6C7D87F85}" type="presParOf" srcId="{46B3F5F0-1F35-49DA-8333-EE5E7344CBB4}" destId="{1E737C15-2415-470D-A7C0-DA94FC740F9E}" srcOrd="0" destOrd="0" presId="urn:microsoft.com/office/officeart/2005/8/layout/vList2"/>
    <dgm:cxn modelId="{6CBE9836-5411-4D04-AEBB-DC08199BDE0B}" type="presParOf" srcId="{46B3F5F0-1F35-49DA-8333-EE5E7344CBB4}" destId="{BD01A4AD-4F6D-4F1F-BE9C-8F8E244D9E24}" srcOrd="1" destOrd="0" presId="urn:microsoft.com/office/officeart/2005/8/layout/vList2"/>
    <dgm:cxn modelId="{8907A7C0-A0F7-4FF3-AC20-A75F3E4F3E80}" type="presParOf" srcId="{46B3F5F0-1F35-49DA-8333-EE5E7344CBB4}" destId="{6505D5FD-58CC-4CAA-9403-C56CD4C669AE}" srcOrd="2" destOrd="0" presId="urn:microsoft.com/office/officeart/2005/8/layout/vList2"/>
    <dgm:cxn modelId="{D08F194E-EF6E-4E15-A30C-79B05A6A2D2D}" type="presParOf" srcId="{46B3F5F0-1F35-49DA-8333-EE5E7344CBB4}" destId="{78437CD4-92DC-4CEA-AAAD-AEB12A5D3C4E}" srcOrd="3" destOrd="0" presId="urn:microsoft.com/office/officeart/2005/8/layout/vList2"/>
    <dgm:cxn modelId="{F51DE045-0CF5-46D4-86BD-D783C3FA8BEF}" type="presParOf" srcId="{46B3F5F0-1F35-49DA-8333-EE5E7344CBB4}" destId="{3863F543-F516-407D-9369-DF443187BC5E}"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8B0DDAE5-91A8-4EC9-AE08-A07E1412DEFA}" type="doc">
      <dgm:prSet loTypeId="urn:microsoft.com/office/officeart/2005/8/layout/vList2" loCatId="list" qsTypeId="urn:microsoft.com/office/officeart/2005/8/quickstyle/simple1" qsCatId="simple" csTypeId="urn:microsoft.com/office/officeart/2005/8/colors/accent0_3" csCatId="mainScheme" phldr="1"/>
      <dgm:spPr/>
      <dgm:t>
        <a:bodyPr/>
        <a:lstStyle/>
        <a:p>
          <a:endParaRPr lang="en-US"/>
        </a:p>
      </dgm:t>
    </dgm:pt>
    <dgm:pt modelId="{A3A30D4E-5C5D-40AE-BB35-41FE247CA4EE}">
      <dgm:prSet custT="1"/>
      <dgm:spPr/>
      <dgm:t>
        <a:bodyPr/>
        <a:lstStyle/>
        <a:p>
          <a:r>
            <a:rPr lang="en-US" sz="1800" i="1" dirty="0"/>
            <a:t>26 % of the awards rendered under the SCC Arbitration Rules in 2023, were rendered within </a:t>
          </a:r>
          <a:r>
            <a:rPr lang="en-US" sz="1800" b="1" i="1" dirty="0"/>
            <a:t>6 months</a:t>
          </a:r>
        </a:p>
      </dgm:t>
    </dgm:pt>
    <dgm:pt modelId="{E8081730-2DB0-4B62-B4F6-D7F79EC91656}" type="parTrans" cxnId="{82C5D041-028E-4262-B21A-63551784FBDC}">
      <dgm:prSet/>
      <dgm:spPr/>
      <dgm:t>
        <a:bodyPr/>
        <a:lstStyle/>
        <a:p>
          <a:endParaRPr lang="en-US"/>
        </a:p>
      </dgm:t>
    </dgm:pt>
    <dgm:pt modelId="{8E47FB6C-4E05-4A47-A021-16055DAFC2B0}" type="sibTrans" cxnId="{82C5D041-028E-4262-B21A-63551784FBDC}">
      <dgm:prSet/>
      <dgm:spPr/>
      <dgm:t>
        <a:bodyPr/>
        <a:lstStyle/>
        <a:p>
          <a:endParaRPr lang="en-US"/>
        </a:p>
      </dgm:t>
    </dgm:pt>
    <dgm:pt modelId="{131B7C14-3FFE-4C49-AD8D-458426279DD9}">
      <dgm:prSet custT="1"/>
      <dgm:spPr/>
      <dgm:t>
        <a:bodyPr/>
        <a:lstStyle/>
        <a:p>
          <a:r>
            <a:rPr lang="en-US" sz="1800" i="1" dirty="0"/>
            <a:t>39 % of the awards were rendered between </a:t>
          </a:r>
          <a:r>
            <a:rPr lang="en-US" sz="1800" b="1" i="1" dirty="0"/>
            <a:t>6</a:t>
          </a:r>
          <a:r>
            <a:rPr lang="en-US" sz="1800" i="1" dirty="0"/>
            <a:t> to </a:t>
          </a:r>
          <a:r>
            <a:rPr lang="en-US" sz="1800" b="1" i="1" dirty="0"/>
            <a:t>12 months</a:t>
          </a:r>
        </a:p>
      </dgm:t>
    </dgm:pt>
    <dgm:pt modelId="{EA6E5A1F-4AA4-4204-91C1-762C8D2DD8FF}" type="parTrans" cxnId="{BB356380-B0CA-4BAA-80E1-A203CEB5425A}">
      <dgm:prSet/>
      <dgm:spPr/>
      <dgm:t>
        <a:bodyPr/>
        <a:lstStyle/>
        <a:p>
          <a:endParaRPr lang="en-US"/>
        </a:p>
      </dgm:t>
    </dgm:pt>
    <dgm:pt modelId="{831BA1AD-F23D-4469-A672-B2DEDDFD0388}" type="sibTrans" cxnId="{BB356380-B0CA-4BAA-80E1-A203CEB5425A}">
      <dgm:prSet/>
      <dgm:spPr/>
      <dgm:t>
        <a:bodyPr/>
        <a:lstStyle/>
        <a:p>
          <a:endParaRPr lang="en-US"/>
        </a:p>
      </dgm:t>
    </dgm:pt>
    <dgm:pt modelId="{0A997B36-1D17-4F5A-886B-9A28341A531C}" type="pres">
      <dgm:prSet presAssocID="{8B0DDAE5-91A8-4EC9-AE08-A07E1412DEFA}" presName="linear" presStyleCnt="0">
        <dgm:presLayoutVars>
          <dgm:animLvl val="lvl"/>
          <dgm:resizeHandles val="exact"/>
        </dgm:presLayoutVars>
      </dgm:prSet>
      <dgm:spPr/>
    </dgm:pt>
    <dgm:pt modelId="{5669AB78-AA08-4F91-A0CD-57EBBF5E2BB3}" type="pres">
      <dgm:prSet presAssocID="{A3A30D4E-5C5D-40AE-BB35-41FE247CA4EE}" presName="parentText" presStyleLbl="node1" presStyleIdx="0" presStyleCnt="2">
        <dgm:presLayoutVars>
          <dgm:chMax val="0"/>
          <dgm:bulletEnabled val="1"/>
        </dgm:presLayoutVars>
      </dgm:prSet>
      <dgm:spPr/>
    </dgm:pt>
    <dgm:pt modelId="{3155586D-3781-46D6-9274-94CC61BC7B25}" type="pres">
      <dgm:prSet presAssocID="{8E47FB6C-4E05-4A47-A021-16055DAFC2B0}" presName="spacer" presStyleCnt="0"/>
      <dgm:spPr/>
    </dgm:pt>
    <dgm:pt modelId="{F5FFB899-C827-4B5D-95AF-55B946ECB832}" type="pres">
      <dgm:prSet presAssocID="{131B7C14-3FFE-4C49-AD8D-458426279DD9}" presName="parentText" presStyleLbl="node1" presStyleIdx="1" presStyleCnt="2">
        <dgm:presLayoutVars>
          <dgm:chMax val="0"/>
          <dgm:bulletEnabled val="1"/>
        </dgm:presLayoutVars>
      </dgm:prSet>
      <dgm:spPr/>
    </dgm:pt>
  </dgm:ptLst>
  <dgm:cxnLst>
    <dgm:cxn modelId="{4773AF08-A55F-4416-AE5B-BF73436CAC67}" type="presOf" srcId="{8B0DDAE5-91A8-4EC9-AE08-A07E1412DEFA}" destId="{0A997B36-1D17-4F5A-886B-9A28341A531C}" srcOrd="0" destOrd="0" presId="urn:microsoft.com/office/officeart/2005/8/layout/vList2"/>
    <dgm:cxn modelId="{273E9224-D107-4224-921D-25A7BBCA11B8}" type="presOf" srcId="{A3A30D4E-5C5D-40AE-BB35-41FE247CA4EE}" destId="{5669AB78-AA08-4F91-A0CD-57EBBF5E2BB3}" srcOrd="0" destOrd="0" presId="urn:microsoft.com/office/officeart/2005/8/layout/vList2"/>
    <dgm:cxn modelId="{82C5D041-028E-4262-B21A-63551784FBDC}" srcId="{8B0DDAE5-91A8-4EC9-AE08-A07E1412DEFA}" destId="{A3A30D4E-5C5D-40AE-BB35-41FE247CA4EE}" srcOrd="0" destOrd="0" parTransId="{E8081730-2DB0-4B62-B4F6-D7F79EC91656}" sibTransId="{8E47FB6C-4E05-4A47-A021-16055DAFC2B0}"/>
    <dgm:cxn modelId="{BB356380-B0CA-4BAA-80E1-A203CEB5425A}" srcId="{8B0DDAE5-91A8-4EC9-AE08-A07E1412DEFA}" destId="{131B7C14-3FFE-4C49-AD8D-458426279DD9}" srcOrd="1" destOrd="0" parTransId="{EA6E5A1F-4AA4-4204-91C1-762C8D2DD8FF}" sibTransId="{831BA1AD-F23D-4469-A672-B2DEDDFD0388}"/>
    <dgm:cxn modelId="{9F1A22B8-9897-406F-8452-ECC0D1F496BF}" type="presOf" srcId="{131B7C14-3FFE-4C49-AD8D-458426279DD9}" destId="{F5FFB899-C827-4B5D-95AF-55B946ECB832}" srcOrd="0" destOrd="0" presId="urn:microsoft.com/office/officeart/2005/8/layout/vList2"/>
    <dgm:cxn modelId="{238756F2-586F-45FF-A076-81F03CD02FD8}" type="presParOf" srcId="{0A997B36-1D17-4F5A-886B-9A28341A531C}" destId="{5669AB78-AA08-4F91-A0CD-57EBBF5E2BB3}" srcOrd="0" destOrd="0" presId="urn:microsoft.com/office/officeart/2005/8/layout/vList2"/>
    <dgm:cxn modelId="{AAD43C1D-80A7-457A-90F0-B2BA1428CCF6}" type="presParOf" srcId="{0A997B36-1D17-4F5A-886B-9A28341A531C}" destId="{3155586D-3781-46D6-9274-94CC61BC7B25}" srcOrd="1" destOrd="0" presId="urn:microsoft.com/office/officeart/2005/8/layout/vList2"/>
    <dgm:cxn modelId="{6AFA298C-7F9A-46F5-89AD-56BE60241389}" type="presParOf" srcId="{0A997B36-1D17-4F5A-886B-9A28341A531C}" destId="{F5FFB899-C827-4B5D-95AF-55B946ECB832}" srcOrd="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7C447B8-20E5-4705-AE7F-F2CF6409476A}">
      <dsp:nvSpPr>
        <dsp:cNvPr id="0" name=""/>
        <dsp:cNvSpPr/>
      </dsp:nvSpPr>
      <dsp:spPr>
        <a:xfrm>
          <a:off x="0" y="348273"/>
          <a:ext cx="2732909" cy="529200"/>
        </a:xfrm>
        <a:prstGeom prst="rect">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8D209D17-83D0-4179-89D8-A7D39A05C9B4}">
      <dsp:nvSpPr>
        <dsp:cNvPr id="0" name=""/>
        <dsp:cNvSpPr/>
      </dsp:nvSpPr>
      <dsp:spPr>
        <a:xfrm>
          <a:off x="149126" y="63557"/>
          <a:ext cx="1913036" cy="619920"/>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08" tIns="0" rIns="72308" bIns="0" numCol="1" spcCol="1270" anchor="ctr" anchorCtr="0">
          <a:noAutofit/>
        </a:bodyPr>
        <a:lstStyle/>
        <a:p>
          <a:pPr marL="0" lvl="0" indent="0" algn="l" defTabSz="711200">
            <a:lnSpc>
              <a:spcPct val="90000"/>
            </a:lnSpc>
            <a:spcBef>
              <a:spcPct val="0"/>
            </a:spcBef>
            <a:spcAft>
              <a:spcPct val="35000"/>
            </a:spcAft>
            <a:buNone/>
          </a:pPr>
          <a:r>
            <a:rPr lang="en-US" sz="1600" i="1" kern="1200" dirty="0"/>
            <a:t> Stockholm, 135</a:t>
          </a:r>
        </a:p>
      </dsp:txBody>
      <dsp:txXfrm>
        <a:off x="179388" y="93819"/>
        <a:ext cx="1852512" cy="559396"/>
      </dsp:txXfrm>
    </dsp:sp>
    <dsp:sp modelId="{6FF71F21-E45A-4B69-BFE2-26B29B1E46E2}">
      <dsp:nvSpPr>
        <dsp:cNvPr id="0" name=""/>
        <dsp:cNvSpPr/>
      </dsp:nvSpPr>
      <dsp:spPr>
        <a:xfrm>
          <a:off x="0" y="1300834"/>
          <a:ext cx="2732909" cy="529200"/>
        </a:xfrm>
        <a:prstGeom prst="rect">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62FFB287-DF70-4DE2-8E34-AF5A391B0C1F}">
      <dsp:nvSpPr>
        <dsp:cNvPr id="0" name=""/>
        <dsp:cNvSpPr/>
      </dsp:nvSpPr>
      <dsp:spPr>
        <a:xfrm>
          <a:off x="136645" y="990873"/>
          <a:ext cx="1913036" cy="619920"/>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08" tIns="0" rIns="72308" bIns="0" numCol="1" spcCol="1270" anchor="ctr" anchorCtr="0">
          <a:noAutofit/>
        </a:bodyPr>
        <a:lstStyle/>
        <a:p>
          <a:pPr marL="0" lvl="0" indent="0" algn="l" defTabSz="711200">
            <a:lnSpc>
              <a:spcPct val="90000"/>
            </a:lnSpc>
            <a:spcBef>
              <a:spcPct val="0"/>
            </a:spcBef>
            <a:spcAft>
              <a:spcPct val="35000"/>
            </a:spcAft>
            <a:buNone/>
          </a:pPr>
          <a:r>
            <a:rPr lang="en-US" sz="1600" i="1" kern="1200" dirty="0"/>
            <a:t> </a:t>
          </a:r>
          <a:r>
            <a:rPr lang="en-US" sz="1600" i="1" kern="1200" dirty="0" err="1"/>
            <a:t>Göteborg</a:t>
          </a:r>
          <a:r>
            <a:rPr lang="en-US" sz="1600" i="1" kern="1200" dirty="0"/>
            <a:t>, 13</a:t>
          </a:r>
        </a:p>
      </dsp:txBody>
      <dsp:txXfrm>
        <a:off x="166907" y="1021135"/>
        <a:ext cx="1852512" cy="559396"/>
      </dsp:txXfrm>
    </dsp:sp>
    <dsp:sp modelId="{3A884DC3-8B29-48EB-B8B5-8E8C372B7A5A}">
      <dsp:nvSpPr>
        <dsp:cNvPr id="0" name=""/>
        <dsp:cNvSpPr/>
      </dsp:nvSpPr>
      <dsp:spPr>
        <a:xfrm>
          <a:off x="0" y="2253394"/>
          <a:ext cx="2732909" cy="529200"/>
        </a:xfrm>
        <a:prstGeom prst="rect">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BE6B56A-A8FB-4BC1-A51A-EE1DF746BEE0}">
      <dsp:nvSpPr>
        <dsp:cNvPr id="0" name=""/>
        <dsp:cNvSpPr/>
      </dsp:nvSpPr>
      <dsp:spPr>
        <a:xfrm>
          <a:off x="136645" y="1943434"/>
          <a:ext cx="1913036" cy="619920"/>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08" tIns="0" rIns="72308" bIns="0" numCol="1" spcCol="1270" anchor="ctr" anchorCtr="0">
          <a:noAutofit/>
        </a:bodyPr>
        <a:lstStyle/>
        <a:p>
          <a:pPr marL="0" lvl="0" indent="0" algn="l" defTabSz="711200">
            <a:lnSpc>
              <a:spcPct val="90000"/>
            </a:lnSpc>
            <a:spcBef>
              <a:spcPct val="0"/>
            </a:spcBef>
            <a:spcAft>
              <a:spcPct val="35000"/>
            </a:spcAft>
            <a:buNone/>
          </a:pPr>
          <a:r>
            <a:rPr lang="en-US" sz="1600" i="1" kern="1200" dirty="0"/>
            <a:t> Malmö, 5</a:t>
          </a:r>
        </a:p>
      </dsp:txBody>
      <dsp:txXfrm>
        <a:off x="166907" y="1973696"/>
        <a:ext cx="1852512" cy="55939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9BBC84F-A0CC-43DF-9253-84F41D0DAA47}">
      <dsp:nvSpPr>
        <dsp:cNvPr id="0" name=""/>
        <dsp:cNvSpPr/>
      </dsp:nvSpPr>
      <dsp:spPr>
        <a:xfrm>
          <a:off x="782" y="1557023"/>
          <a:ext cx="2110202" cy="1266121"/>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152400" rIns="152400" bIns="152400" numCol="1" spcCol="1270" anchor="ctr" anchorCtr="0">
          <a:noAutofit/>
        </a:bodyPr>
        <a:lstStyle/>
        <a:p>
          <a:pPr marL="0" lvl="0" indent="0" algn="ctr" defTabSz="666750">
            <a:lnSpc>
              <a:spcPct val="90000"/>
            </a:lnSpc>
            <a:spcBef>
              <a:spcPct val="0"/>
            </a:spcBef>
            <a:spcAft>
              <a:spcPct val="35000"/>
            </a:spcAft>
            <a:buNone/>
          </a:pPr>
          <a:r>
            <a:rPr lang="en-US" sz="1500" i="1" kern="1200" dirty="0"/>
            <a:t>Of the caseload, 55 % (</a:t>
          </a:r>
          <a:r>
            <a:rPr lang="en-US" sz="1500" b="1" i="1" kern="1200" dirty="0"/>
            <a:t>96</a:t>
          </a:r>
          <a:r>
            <a:rPr lang="en-US" sz="1500" i="1" kern="1200" dirty="0"/>
            <a:t> cases) were registered under the SCC Arbitration Rules</a:t>
          </a:r>
        </a:p>
      </dsp:txBody>
      <dsp:txXfrm>
        <a:off x="782" y="1557023"/>
        <a:ext cx="2110202" cy="1266121"/>
      </dsp:txXfrm>
    </dsp:sp>
    <dsp:sp modelId="{CD83CC53-9922-4209-8220-34649282E8C6}">
      <dsp:nvSpPr>
        <dsp:cNvPr id="0" name=""/>
        <dsp:cNvSpPr/>
      </dsp:nvSpPr>
      <dsp:spPr>
        <a:xfrm flipH="1">
          <a:off x="2187872" y="2167224"/>
          <a:ext cx="70443" cy="45720"/>
        </a:xfrm>
        <a:prstGeom prst="rightArrow">
          <a:avLst>
            <a:gd name="adj1" fmla="val 50000"/>
            <a:gd name="adj2" fmla="val 5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1C12612-49EA-4D69-8E14-E5B38858A493}">
      <dsp:nvSpPr>
        <dsp:cNvPr id="0" name=""/>
        <dsp:cNvSpPr/>
      </dsp:nvSpPr>
      <dsp:spPr>
        <a:xfrm>
          <a:off x="2335202" y="1557023"/>
          <a:ext cx="2110202" cy="1266121"/>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152400" rIns="152400" bIns="152400" numCol="1" spcCol="1270" anchor="ctr" anchorCtr="0">
          <a:noAutofit/>
        </a:bodyPr>
        <a:lstStyle/>
        <a:p>
          <a:pPr marL="0" lvl="0" indent="0" algn="ctr" defTabSz="666750">
            <a:lnSpc>
              <a:spcPct val="90000"/>
            </a:lnSpc>
            <a:spcBef>
              <a:spcPct val="0"/>
            </a:spcBef>
            <a:spcAft>
              <a:spcPct val="35000"/>
            </a:spcAft>
            <a:buNone/>
          </a:pPr>
          <a:r>
            <a:rPr lang="en-US" sz="1500" i="1" kern="1200" dirty="0"/>
            <a:t>38 % (</a:t>
          </a:r>
          <a:r>
            <a:rPr lang="en-US" sz="1500" b="1" i="1" kern="1200" dirty="0"/>
            <a:t>67 </a:t>
          </a:r>
          <a:r>
            <a:rPr lang="en-US" sz="1500" i="1" kern="1200" dirty="0"/>
            <a:t>cases) were registered under the SCC Rules for Expedited Arbitrations</a:t>
          </a:r>
        </a:p>
      </dsp:txBody>
      <dsp:txXfrm>
        <a:off x="2335202" y="1557023"/>
        <a:ext cx="2110202" cy="126612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08492D0-4C6C-4924-BF6C-2C62EEB61BA2}">
      <dsp:nvSpPr>
        <dsp:cNvPr id="0" name=""/>
        <dsp:cNvSpPr/>
      </dsp:nvSpPr>
      <dsp:spPr>
        <a:xfrm>
          <a:off x="0" y="615240"/>
          <a:ext cx="2929599" cy="1216800"/>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i="1" kern="1200" dirty="0"/>
            <a:t>Parties from </a:t>
          </a:r>
          <a:r>
            <a:rPr lang="en-US" sz="1600" b="1" i="1" kern="1200" dirty="0"/>
            <a:t>42</a:t>
          </a:r>
          <a:r>
            <a:rPr lang="en-US" sz="1600" i="1" kern="1200" dirty="0"/>
            <a:t> different countries appeared in disputes before the SCC in 2023</a:t>
          </a:r>
        </a:p>
      </dsp:txBody>
      <dsp:txXfrm>
        <a:off x="59399" y="674639"/>
        <a:ext cx="2810801" cy="1098002"/>
      </dsp:txXfrm>
    </dsp:sp>
    <dsp:sp modelId="{9D1981A3-878B-4E1A-82E6-41490CDBE84D}">
      <dsp:nvSpPr>
        <dsp:cNvPr id="0" name=""/>
        <dsp:cNvSpPr/>
      </dsp:nvSpPr>
      <dsp:spPr>
        <a:xfrm>
          <a:off x="0" y="2019240"/>
          <a:ext cx="2929599" cy="1216800"/>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i="1" kern="1200" dirty="0"/>
            <a:t>The most frequent were Sweden (</a:t>
          </a:r>
          <a:r>
            <a:rPr lang="en-US" sz="1600" b="1" i="1" kern="1200" dirty="0"/>
            <a:t>251</a:t>
          </a:r>
          <a:r>
            <a:rPr lang="en-US" sz="1600" i="1" kern="1200" dirty="0"/>
            <a:t>), Thailand (</a:t>
          </a:r>
          <a:r>
            <a:rPr lang="en-US" sz="1600" b="1" i="1" kern="1200" dirty="0"/>
            <a:t>28</a:t>
          </a:r>
          <a:r>
            <a:rPr lang="en-US" sz="1600" i="1" kern="1200" dirty="0"/>
            <a:t>) and Denmark (</a:t>
          </a:r>
          <a:r>
            <a:rPr lang="en-US" sz="1600" b="1" i="1" kern="1200" dirty="0"/>
            <a:t>18</a:t>
          </a:r>
          <a:r>
            <a:rPr lang="en-US" sz="1600" i="1" kern="1200" dirty="0"/>
            <a:t>)</a:t>
          </a:r>
        </a:p>
      </dsp:txBody>
      <dsp:txXfrm>
        <a:off x="59399" y="2078639"/>
        <a:ext cx="2810801" cy="109800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E737C15-2415-470D-A7C0-DA94FC740F9E}">
      <dsp:nvSpPr>
        <dsp:cNvPr id="0" name=""/>
        <dsp:cNvSpPr/>
      </dsp:nvSpPr>
      <dsp:spPr>
        <a:xfrm>
          <a:off x="0" y="29750"/>
          <a:ext cx="4334498" cy="954720"/>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i="1" kern="1200" dirty="0"/>
            <a:t>Service agreement, </a:t>
          </a:r>
          <a:r>
            <a:rPr lang="en-US" sz="1800" b="1" i="1" kern="1200" dirty="0"/>
            <a:t>35</a:t>
          </a:r>
        </a:p>
      </dsp:txBody>
      <dsp:txXfrm>
        <a:off x="46606" y="76356"/>
        <a:ext cx="4241286" cy="861508"/>
      </dsp:txXfrm>
    </dsp:sp>
    <dsp:sp modelId="{6505D5FD-58CC-4CAA-9403-C56CD4C669AE}">
      <dsp:nvSpPr>
        <dsp:cNvPr id="0" name=""/>
        <dsp:cNvSpPr/>
      </dsp:nvSpPr>
      <dsp:spPr>
        <a:xfrm>
          <a:off x="0" y="1131350"/>
          <a:ext cx="4334498" cy="954720"/>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i="1" kern="1200" dirty="0"/>
            <a:t>Business acquisitions, </a:t>
          </a:r>
          <a:r>
            <a:rPr lang="en-US" sz="1800" b="1" i="1" kern="1200" dirty="0"/>
            <a:t>35</a:t>
          </a:r>
        </a:p>
      </dsp:txBody>
      <dsp:txXfrm>
        <a:off x="46606" y="1177956"/>
        <a:ext cx="4241286" cy="861508"/>
      </dsp:txXfrm>
    </dsp:sp>
    <dsp:sp modelId="{3863F543-F516-407D-9369-DF443187BC5E}">
      <dsp:nvSpPr>
        <dsp:cNvPr id="0" name=""/>
        <dsp:cNvSpPr/>
      </dsp:nvSpPr>
      <dsp:spPr>
        <a:xfrm>
          <a:off x="0" y="2232950"/>
          <a:ext cx="4334498" cy="954720"/>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i="1" kern="1200" dirty="0"/>
            <a:t>Delivery agreement, </a:t>
          </a:r>
          <a:r>
            <a:rPr lang="en-US" sz="1800" b="1" i="1" kern="1200" dirty="0"/>
            <a:t>32</a:t>
          </a:r>
        </a:p>
      </dsp:txBody>
      <dsp:txXfrm>
        <a:off x="46606" y="2279556"/>
        <a:ext cx="4241286" cy="861508"/>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669AB78-AA08-4F91-A0CD-57EBBF5E2BB3}">
      <dsp:nvSpPr>
        <dsp:cNvPr id="0" name=""/>
        <dsp:cNvSpPr/>
      </dsp:nvSpPr>
      <dsp:spPr>
        <a:xfrm>
          <a:off x="0" y="473949"/>
          <a:ext cx="3213638" cy="1292850"/>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i="1" kern="1200" dirty="0"/>
            <a:t>26 % of the awards rendered under the SCC Arbitration Rules in 2023, were rendered within </a:t>
          </a:r>
          <a:r>
            <a:rPr lang="en-US" sz="1800" b="1" i="1" kern="1200" dirty="0"/>
            <a:t>6 months</a:t>
          </a:r>
        </a:p>
      </dsp:txBody>
      <dsp:txXfrm>
        <a:off x="63112" y="537061"/>
        <a:ext cx="3087414" cy="1166626"/>
      </dsp:txXfrm>
    </dsp:sp>
    <dsp:sp modelId="{F5FFB899-C827-4B5D-95AF-55B946ECB832}">
      <dsp:nvSpPr>
        <dsp:cNvPr id="0" name=""/>
        <dsp:cNvSpPr/>
      </dsp:nvSpPr>
      <dsp:spPr>
        <a:xfrm>
          <a:off x="0" y="1954000"/>
          <a:ext cx="3213638" cy="1292850"/>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i="1" kern="1200" dirty="0"/>
            <a:t>39 % of the awards were rendered between </a:t>
          </a:r>
          <a:r>
            <a:rPr lang="en-US" sz="1800" b="1" i="1" kern="1200" dirty="0"/>
            <a:t>6</a:t>
          </a:r>
          <a:r>
            <a:rPr lang="en-US" sz="1800" i="1" kern="1200" dirty="0"/>
            <a:t> to </a:t>
          </a:r>
          <a:r>
            <a:rPr lang="en-US" sz="1800" b="1" i="1" kern="1200" dirty="0"/>
            <a:t>12 months</a:t>
          </a:r>
        </a:p>
      </dsp:txBody>
      <dsp:txXfrm>
        <a:off x="63112" y="2017112"/>
        <a:ext cx="3087414" cy="1166626"/>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16/7/layout/BasicProcessNew">
  <dgm:title val="Basic Process New"/>
  <dgm:desc val=""/>
  <dgm:catLst>
    <dgm:cat type="process" pri="5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fact="0.15"/>
      <dgm:constr type="h" for="ch" forName="sibTrans" op="equ"/>
    </dgm:constrLst>
    <dgm:ruleLst>
      <dgm:rule type="h" for="ch" forName="sibTrans" val="6.75" fact="NaN" max="NaN"/>
      <dgm:rule type="w" for="ch" forName="sibTrans" val="8.75" fact="NaN" max="NaN"/>
    </dgm:ruleLst>
    <dgm:forEach name="nodesForEach" axis="ch" ptType="node">
      <dgm:layoutNode name="node">
        <dgm:varLst>
          <dgm:bulletEnabled val="1"/>
        </dgm:varLst>
        <dgm:alg type="tx"/>
        <dgm:shape xmlns:r="http://schemas.openxmlformats.org/officeDocument/2006/relationships" type="rect" r:blip="">
          <dgm:adjLst>
            <dgm:adj idx="1" val="0.1"/>
          </dgm:adjLst>
        </dgm:shape>
        <dgm:presOf axis="desOrSelf" ptType="node"/>
        <dgm:constrLst>
          <dgm:constr type="h" refType="w" fact="0.6"/>
          <dgm:constr type="lMarg" val="12"/>
          <dgm:constr type="rMarg" val="12"/>
          <dgm:constr type="tMarg" val="12"/>
          <dgm:constr type="bMarg" val="12"/>
        </dgm:constrLst>
        <dgm:ruleLst>
          <dgm:rule type="primFontSz" val="11" fact="NaN" max="NaN"/>
          <dgm:rule type="primFontSz" val="18" fact="NaN" max="NaN"/>
          <dgm:rule type="h" val="NaN" fact="1.5" max="NaN"/>
          <dgm:rule type="primFontSz" val="11" fact="NaN" max="NaN"/>
          <dgm:rule type="h" val="INF" fact="NaN" max="NaN"/>
        </dgm:ruleLst>
      </dgm:layoutNode>
      <dgm:forEach name="sibTransForEach" axis="followSib" ptType="sibTrans" cnt="1">
        <dgm:layoutNode name="sibTransSpacerBeforeConnector" styleLbl="node1">
          <dgm:alg type="sp"/>
          <dgm:shape xmlns:r="http://schemas.openxmlformats.org/officeDocument/2006/relationships" r:blip="">
            <dgm:adjLst/>
          </dgm:shape>
          <dgm:constrLst>
            <dgm:constr type="w" val="4.5"/>
          </dgm:constrLst>
          <dgm:presOf/>
          <dgm:ruleLst>
            <dgm:rule type="w" val="4.5" fact="NaN" max="NaN"/>
          </dgm:ruleLst>
        </dgm:layoutNode>
        <dgm:layoutNode name="sibTrans" styleLbl="node1">
          <dgm:alg type="sp"/>
          <dgm:shape xmlns:r="http://schemas.openxmlformats.org/officeDocument/2006/relationships" type="rightArrow" r:blip="">
            <dgm:adjLst>
              <dgm:adj idx="1" val="0.5"/>
            </dgm:adjLst>
          </dgm:shape>
          <dgm:presOf axis="self"/>
          <dgm:constrLst>
            <dgm:constr type="h" val="6.75"/>
          </dgm:constrLst>
          <dgm:ruleLst>
            <dgm:rule type="h" val="6.75" fact="NaN" max="NaN"/>
            <dgm:rule type="w" val="8.75" fact="NaN" max="NaN"/>
          </dgm:ruleLst>
        </dgm:layoutNode>
        <dgm:layoutNode name="sibTransSpacerAfterConnector">
          <dgm:alg type="sp"/>
          <dgm:shape xmlns:r="http://schemas.openxmlformats.org/officeDocument/2006/relationships" r:blip="">
            <dgm:adjLst/>
          </dgm:shape>
          <dgm:constrLst>
            <dgm:constr type="w" val="4.5"/>
          </dgm:constrLst>
          <dgm:presOf/>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symbol pro záhlaví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v-SE"/>
          </a:p>
        </p:txBody>
      </p:sp>
      <p:sp>
        <p:nvSpPr>
          <p:cNvPr id="3" name="Zástupný symbol pro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4B7E241-EE0D-4B19-8728-57E7EF0523CF}" type="datetimeFigureOut">
              <a:rPr lang="sv-SE" smtClean="0"/>
              <a:t>2024-05-07</a:t>
            </a:fld>
            <a:endParaRPr lang="sv-SE"/>
          </a:p>
        </p:txBody>
      </p:sp>
      <p:sp>
        <p:nvSpPr>
          <p:cNvPr id="4" name="Zástupný symbol pro obrázek snímk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sv-SE"/>
          </a:p>
        </p:txBody>
      </p:sp>
      <p:sp>
        <p:nvSpPr>
          <p:cNvPr id="5" name="Zástupný symbol pro poznámky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endParaRPr lang="sv-SE"/>
          </a:p>
        </p:txBody>
      </p:sp>
      <p:sp>
        <p:nvSpPr>
          <p:cNvPr id="6" name="Zástupný symbol pro zápatí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sv-SE"/>
          </a:p>
        </p:txBody>
      </p:sp>
      <p:sp>
        <p:nvSpPr>
          <p:cNvPr id="7" name="Zástupný symbol pro číslo snímk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CDD0525-9934-4F2F-9AC6-4C34F91BA060}" type="slidenum">
              <a:rPr lang="sv-SE" smtClean="0"/>
              <a:t>‹#›</a:t>
            </a:fld>
            <a:endParaRPr lang="sv-SE"/>
          </a:p>
        </p:txBody>
      </p:sp>
    </p:spTree>
    <p:extLst>
      <p:ext uri="{BB962C8B-B14F-4D97-AF65-F5344CB8AC3E}">
        <p14:creationId xmlns:p14="http://schemas.microsoft.com/office/powerpoint/2010/main" val="36214646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B61F299B-EE6C-4C5F-B25E-CD34F74EEE33}"/>
              </a:ext>
            </a:extLst>
          </p:cNvPr>
          <p:cNvSpPr>
            <a:spLocks noGrp="1"/>
          </p:cNvSpPr>
          <p:nvPr>
            <p:ph type="ctrTitle"/>
          </p:nvPr>
        </p:nvSpPr>
        <p:spPr>
          <a:xfrm>
            <a:off x="1524000" y="1122363"/>
            <a:ext cx="9144000" cy="2387600"/>
          </a:xfrm>
        </p:spPr>
        <p:txBody>
          <a:bodyPr anchor="b"/>
          <a:lstStyle>
            <a:lvl1pPr algn="ctr">
              <a:defRPr sz="6000"/>
            </a:lvl1pPr>
          </a:lstStyle>
          <a:p>
            <a:r>
              <a:rPr lang="sv-SE"/>
              <a:t>Klicka här för att ändra mall för rubrikformat</a:t>
            </a:r>
          </a:p>
        </p:txBody>
      </p:sp>
      <p:sp>
        <p:nvSpPr>
          <p:cNvPr id="3" name="Underrubrik 2">
            <a:extLst>
              <a:ext uri="{FF2B5EF4-FFF2-40B4-BE49-F238E27FC236}">
                <a16:creationId xmlns:a16="http://schemas.microsoft.com/office/drawing/2014/main" id="{922C9728-7222-4299-91B1-2267BDE1FCC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mall för underrubrikformat</a:t>
            </a:r>
          </a:p>
        </p:txBody>
      </p:sp>
      <p:sp>
        <p:nvSpPr>
          <p:cNvPr id="4" name="Platshållare för datum 3">
            <a:extLst>
              <a:ext uri="{FF2B5EF4-FFF2-40B4-BE49-F238E27FC236}">
                <a16:creationId xmlns:a16="http://schemas.microsoft.com/office/drawing/2014/main" id="{99AA7A58-3FFE-4B05-A86B-FD9782778A43}"/>
              </a:ext>
            </a:extLst>
          </p:cNvPr>
          <p:cNvSpPr>
            <a:spLocks noGrp="1"/>
          </p:cNvSpPr>
          <p:nvPr>
            <p:ph type="dt" sz="half" idx="10"/>
          </p:nvPr>
        </p:nvSpPr>
        <p:spPr/>
        <p:txBody>
          <a:bodyPr/>
          <a:lstStyle/>
          <a:p>
            <a:fld id="{6F9D3F24-C131-4EA2-854C-CBB5220F4E0D}" type="datetime1">
              <a:rPr lang="sv-SE" smtClean="0"/>
              <a:t>2024-05-07</a:t>
            </a:fld>
            <a:endParaRPr lang="sv-SE"/>
          </a:p>
        </p:txBody>
      </p:sp>
      <p:sp>
        <p:nvSpPr>
          <p:cNvPr id="5" name="Platshållare för sidfot 4">
            <a:extLst>
              <a:ext uri="{FF2B5EF4-FFF2-40B4-BE49-F238E27FC236}">
                <a16:creationId xmlns:a16="http://schemas.microsoft.com/office/drawing/2014/main" id="{50F398D0-D0E6-4574-AE2C-072A9DE1024F}"/>
              </a:ext>
            </a:extLst>
          </p:cNvPr>
          <p:cNvSpPr>
            <a:spLocks noGrp="1"/>
          </p:cNvSpPr>
          <p:nvPr>
            <p:ph type="ftr" sz="quarter" idx="11"/>
          </p:nvPr>
        </p:nvSpPr>
        <p:spPr/>
        <p:txBody>
          <a:bodyPr/>
          <a:lstStyle/>
          <a:p>
            <a:r>
              <a:rPr lang="sv-SE"/>
              <a:t>www.amelegal.se | info@amelegal.se | +46 8 20 06 10 |  Kungsgatan 29, Stockholm | BOX 7330, 103 90 STOCKHOLM</a:t>
            </a:r>
          </a:p>
        </p:txBody>
      </p:sp>
      <p:sp>
        <p:nvSpPr>
          <p:cNvPr id="6" name="Platshållare för bildnummer 5">
            <a:extLst>
              <a:ext uri="{FF2B5EF4-FFF2-40B4-BE49-F238E27FC236}">
                <a16:creationId xmlns:a16="http://schemas.microsoft.com/office/drawing/2014/main" id="{A3DD2377-AA5D-4DAA-B9C6-30DF81FAF606}"/>
              </a:ext>
            </a:extLst>
          </p:cNvPr>
          <p:cNvSpPr>
            <a:spLocks noGrp="1"/>
          </p:cNvSpPr>
          <p:nvPr>
            <p:ph type="sldNum" sz="quarter" idx="12"/>
          </p:nvPr>
        </p:nvSpPr>
        <p:spPr/>
        <p:txBody>
          <a:bodyPr/>
          <a:lstStyle/>
          <a:p>
            <a:fld id="{AD6140D2-18C6-4D59-95F2-24A4E4D15E1E}" type="slidenum">
              <a:rPr lang="sv-SE" smtClean="0"/>
              <a:t>‹#›</a:t>
            </a:fld>
            <a:endParaRPr lang="sv-SE"/>
          </a:p>
        </p:txBody>
      </p:sp>
    </p:spTree>
    <p:extLst>
      <p:ext uri="{BB962C8B-B14F-4D97-AF65-F5344CB8AC3E}">
        <p14:creationId xmlns:p14="http://schemas.microsoft.com/office/powerpoint/2010/main" val="27035819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5D6BDC42-AB2A-4982-9B92-BFA449742AF8}"/>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40247D19-B11E-47BE-8374-EFAC45B69856}"/>
              </a:ext>
            </a:extLst>
          </p:cNvPr>
          <p:cNvSpPr>
            <a:spLocks noGrp="1"/>
          </p:cNvSpPr>
          <p:nvPr>
            <p:ph idx="1"/>
          </p:nvPr>
        </p:nvSpPr>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5946B470-8173-419B-A2B1-D8C104BEBBDC}"/>
              </a:ext>
            </a:extLst>
          </p:cNvPr>
          <p:cNvSpPr>
            <a:spLocks noGrp="1"/>
          </p:cNvSpPr>
          <p:nvPr>
            <p:ph type="dt" sz="half" idx="10"/>
          </p:nvPr>
        </p:nvSpPr>
        <p:spPr/>
        <p:txBody>
          <a:bodyPr/>
          <a:lstStyle/>
          <a:p>
            <a:fld id="{5CAD3194-E6B1-463D-9C36-DB4979D1AEEF}" type="datetime1">
              <a:rPr lang="sv-SE" smtClean="0"/>
              <a:t>2024-05-07</a:t>
            </a:fld>
            <a:endParaRPr lang="sv-SE"/>
          </a:p>
        </p:txBody>
      </p:sp>
      <p:sp>
        <p:nvSpPr>
          <p:cNvPr id="5" name="Platshållare för sidfot 4">
            <a:extLst>
              <a:ext uri="{FF2B5EF4-FFF2-40B4-BE49-F238E27FC236}">
                <a16:creationId xmlns:a16="http://schemas.microsoft.com/office/drawing/2014/main" id="{6681E77E-A235-435D-89B9-7581080A50E1}"/>
              </a:ext>
            </a:extLst>
          </p:cNvPr>
          <p:cNvSpPr>
            <a:spLocks noGrp="1"/>
          </p:cNvSpPr>
          <p:nvPr>
            <p:ph type="ftr" sz="quarter" idx="11"/>
          </p:nvPr>
        </p:nvSpPr>
        <p:spPr/>
        <p:txBody>
          <a:bodyPr/>
          <a:lstStyle/>
          <a:p>
            <a:r>
              <a:rPr lang="sv-SE"/>
              <a:t>www.amelegal.se | info@amelegal.se | +46 8 20 06 10 |  Kungsgatan 29, Stockholm | BOX 7330, 103 90 STOCKHOLM</a:t>
            </a:r>
          </a:p>
        </p:txBody>
      </p:sp>
      <p:sp>
        <p:nvSpPr>
          <p:cNvPr id="6" name="Platshållare för bildnummer 5">
            <a:extLst>
              <a:ext uri="{FF2B5EF4-FFF2-40B4-BE49-F238E27FC236}">
                <a16:creationId xmlns:a16="http://schemas.microsoft.com/office/drawing/2014/main" id="{895F331D-99D9-4654-8775-916347C056E6}"/>
              </a:ext>
            </a:extLst>
          </p:cNvPr>
          <p:cNvSpPr>
            <a:spLocks noGrp="1"/>
          </p:cNvSpPr>
          <p:nvPr>
            <p:ph type="sldNum" sz="quarter" idx="12"/>
          </p:nvPr>
        </p:nvSpPr>
        <p:spPr/>
        <p:txBody>
          <a:bodyPr/>
          <a:lstStyle/>
          <a:p>
            <a:fld id="{AD6140D2-18C6-4D59-95F2-24A4E4D15E1E}" type="slidenum">
              <a:rPr lang="sv-SE" smtClean="0"/>
              <a:t>‹#›</a:t>
            </a:fld>
            <a:endParaRPr lang="sv-SE"/>
          </a:p>
        </p:txBody>
      </p:sp>
    </p:spTree>
    <p:extLst>
      <p:ext uri="{BB962C8B-B14F-4D97-AF65-F5344CB8AC3E}">
        <p14:creationId xmlns:p14="http://schemas.microsoft.com/office/powerpoint/2010/main" val="39784641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1D61C56-5455-4FCC-836C-55E3823C5B2A}"/>
              </a:ext>
            </a:extLst>
          </p:cNvPr>
          <p:cNvSpPr>
            <a:spLocks noGrp="1"/>
          </p:cNvSpPr>
          <p:nvPr>
            <p:ph type="title"/>
          </p:nvPr>
        </p:nvSpPr>
        <p:spPr>
          <a:xfrm>
            <a:off x="831850" y="1709738"/>
            <a:ext cx="10515600" cy="2852737"/>
          </a:xfrm>
        </p:spPr>
        <p:txBody>
          <a:bodyPr anchor="b"/>
          <a:lstStyle>
            <a:lvl1pPr>
              <a:defRPr sz="6000"/>
            </a:lvl1pPr>
          </a:lstStyle>
          <a:p>
            <a:r>
              <a:rPr lang="sv-SE"/>
              <a:t>Klicka här för att ändra mall för rubrikformat</a:t>
            </a:r>
          </a:p>
        </p:txBody>
      </p:sp>
      <p:sp>
        <p:nvSpPr>
          <p:cNvPr id="3" name="Platshållare för text 2">
            <a:extLst>
              <a:ext uri="{FF2B5EF4-FFF2-40B4-BE49-F238E27FC236}">
                <a16:creationId xmlns:a16="http://schemas.microsoft.com/office/drawing/2014/main" id="{704B2AA0-596E-4E36-A692-EBAF674700A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v-SE"/>
              <a:t>Klicka här för att ändra format på bakgrundstexten</a:t>
            </a:r>
          </a:p>
        </p:txBody>
      </p:sp>
      <p:sp>
        <p:nvSpPr>
          <p:cNvPr id="4" name="Platshållare för datum 3">
            <a:extLst>
              <a:ext uri="{FF2B5EF4-FFF2-40B4-BE49-F238E27FC236}">
                <a16:creationId xmlns:a16="http://schemas.microsoft.com/office/drawing/2014/main" id="{8FA767CD-917A-481C-A416-895EE09D81B1}"/>
              </a:ext>
            </a:extLst>
          </p:cNvPr>
          <p:cNvSpPr>
            <a:spLocks noGrp="1"/>
          </p:cNvSpPr>
          <p:nvPr>
            <p:ph type="dt" sz="half" idx="10"/>
          </p:nvPr>
        </p:nvSpPr>
        <p:spPr/>
        <p:txBody>
          <a:bodyPr/>
          <a:lstStyle/>
          <a:p>
            <a:fld id="{E348C318-96B8-4BC5-8019-C4B9D50E6DC0}" type="datetime1">
              <a:rPr lang="sv-SE" smtClean="0"/>
              <a:t>2024-05-07</a:t>
            </a:fld>
            <a:endParaRPr lang="sv-SE"/>
          </a:p>
        </p:txBody>
      </p:sp>
      <p:sp>
        <p:nvSpPr>
          <p:cNvPr id="5" name="Platshållare för sidfot 4">
            <a:extLst>
              <a:ext uri="{FF2B5EF4-FFF2-40B4-BE49-F238E27FC236}">
                <a16:creationId xmlns:a16="http://schemas.microsoft.com/office/drawing/2014/main" id="{1E765D5F-D5B8-43BD-8E47-65A3D1A75348}"/>
              </a:ext>
            </a:extLst>
          </p:cNvPr>
          <p:cNvSpPr>
            <a:spLocks noGrp="1"/>
          </p:cNvSpPr>
          <p:nvPr>
            <p:ph type="ftr" sz="quarter" idx="11"/>
          </p:nvPr>
        </p:nvSpPr>
        <p:spPr/>
        <p:txBody>
          <a:bodyPr/>
          <a:lstStyle/>
          <a:p>
            <a:r>
              <a:rPr lang="sv-SE"/>
              <a:t>www.amelegal.se | info@amelegal.se | +46 8 20 06 10 |  Kungsgatan 29, Stockholm | BOX 7330, 103 90 STOCKHOLM</a:t>
            </a:r>
          </a:p>
        </p:txBody>
      </p:sp>
      <p:sp>
        <p:nvSpPr>
          <p:cNvPr id="6" name="Platshållare för bildnummer 5">
            <a:extLst>
              <a:ext uri="{FF2B5EF4-FFF2-40B4-BE49-F238E27FC236}">
                <a16:creationId xmlns:a16="http://schemas.microsoft.com/office/drawing/2014/main" id="{23FE89E3-58B3-4AB0-A196-0C70C8AB8A79}"/>
              </a:ext>
            </a:extLst>
          </p:cNvPr>
          <p:cNvSpPr>
            <a:spLocks noGrp="1"/>
          </p:cNvSpPr>
          <p:nvPr>
            <p:ph type="sldNum" sz="quarter" idx="12"/>
          </p:nvPr>
        </p:nvSpPr>
        <p:spPr/>
        <p:txBody>
          <a:bodyPr/>
          <a:lstStyle/>
          <a:p>
            <a:fld id="{AD6140D2-18C6-4D59-95F2-24A4E4D15E1E}" type="slidenum">
              <a:rPr lang="sv-SE" smtClean="0"/>
              <a:t>‹#›</a:t>
            </a:fld>
            <a:endParaRPr lang="sv-SE"/>
          </a:p>
        </p:txBody>
      </p:sp>
    </p:spTree>
    <p:extLst>
      <p:ext uri="{BB962C8B-B14F-4D97-AF65-F5344CB8AC3E}">
        <p14:creationId xmlns:p14="http://schemas.microsoft.com/office/powerpoint/2010/main" val="8146459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4BC3E7B-F30E-47C4-B036-55EB690CD59E}"/>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6E601107-622A-42B4-A5E4-AB0D711A24E3}"/>
              </a:ext>
            </a:extLst>
          </p:cNvPr>
          <p:cNvSpPr>
            <a:spLocks noGrp="1"/>
          </p:cNvSpPr>
          <p:nvPr>
            <p:ph sz="half" idx="1"/>
          </p:nvPr>
        </p:nvSpPr>
        <p:spPr>
          <a:xfrm>
            <a:off x="838200" y="1825625"/>
            <a:ext cx="5181600"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innehåll 3">
            <a:extLst>
              <a:ext uri="{FF2B5EF4-FFF2-40B4-BE49-F238E27FC236}">
                <a16:creationId xmlns:a16="http://schemas.microsoft.com/office/drawing/2014/main" id="{D39E895A-16CA-452A-A4A6-76C7DC6F4478}"/>
              </a:ext>
            </a:extLst>
          </p:cNvPr>
          <p:cNvSpPr>
            <a:spLocks noGrp="1"/>
          </p:cNvSpPr>
          <p:nvPr>
            <p:ph sz="half" idx="2"/>
          </p:nvPr>
        </p:nvSpPr>
        <p:spPr>
          <a:xfrm>
            <a:off x="6172200" y="1825625"/>
            <a:ext cx="5181600"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datum 4">
            <a:extLst>
              <a:ext uri="{FF2B5EF4-FFF2-40B4-BE49-F238E27FC236}">
                <a16:creationId xmlns:a16="http://schemas.microsoft.com/office/drawing/2014/main" id="{0B5B7335-FD70-45DB-8C93-A1B906DA0148}"/>
              </a:ext>
            </a:extLst>
          </p:cNvPr>
          <p:cNvSpPr>
            <a:spLocks noGrp="1"/>
          </p:cNvSpPr>
          <p:nvPr>
            <p:ph type="dt" sz="half" idx="10"/>
          </p:nvPr>
        </p:nvSpPr>
        <p:spPr/>
        <p:txBody>
          <a:bodyPr/>
          <a:lstStyle/>
          <a:p>
            <a:fld id="{3E7C5FDF-D468-4412-A84C-4A8650F622E7}" type="datetime1">
              <a:rPr lang="sv-SE" smtClean="0"/>
              <a:t>2024-05-07</a:t>
            </a:fld>
            <a:endParaRPr lang="sv-SE"/>
          </a:p>
        </p:txBody>
      </p:sp>
      <p:sp>
        <p:nvSpPr>
          <p:cNvPr id="6" name="Platshållare för sidfot 5">
            <a:extLst>
              <a:ext uri="{FF2B5EF4-FFF2-40B4-BE49-F238E27FC236}">
                <a16:creationId xmlns:a16="http://schemas.microsoft.com/office/drawing/2014/main" id="{71D776D6-D893-4468-B5D0-A013263B1710}"/>
              </a:ext>
            </a:extLst>
          </p:cNvPr>
          <p:cNvSpPr>
            <a:spLocks noGrp="1"/>
          </p:cNvSpPr>
          <p:nvPr>
            <p:ph type="ftr" sz="quarter" idx="11"/>
          </p:nvPr>
        </p:nvSpPr>
        <p:spPr/>
        <p:txBody>
          <a:bodyPr/>
          <a:lstStyle/>
          <a:p>
            <a:r>
              <a:rPr lang="sv-SE"/>
              <a:t>www.amelegal.se | info@amelegal.se | +46 8 20 06 10 |  Kungsgatan 29, Stockholm | BOX 7330, 103 90 STOCKHOLM</a:t>
            </a:r>
          </a:p>
        </p:txBody>
      </p:sp>
      <p:sp>
        <p:nvSpPr>
          <p:cNvPr id="7" name="Platshållare för bildnummer 6">
            <a:extLst>
              <a:ext uri="{FF2B5EF4-FFF2-40B4-BE49-F238E27FC236}">
                <a16:creationId xmlns:a16="http://schemas.microsoft.com/office/drawing/2014/main" id="{A7E72762-B047-4392-A699-F84630F61FFF}"/>
              </a:ext>
            </a:extLst>
          </p:cNvPr>
          <p:cNvSpPr>
            <a:spLocks noGrp="1"/>
          </p:cNvSpPr>
          <p:nvPr>
            <p:ph type="sldNum" sz="quarter" idx="12"/>
          </p:nvPr>
        </p:nvSpPr>
        <p:spPr/>
        <p:txBody>
          <a:bodyPr/>
          <a:lstStyle/>
          <a:p>
            <a:fld id="{AD6140D2-18C6-4D59-95F2-24A4E4D15E1E}" type="slidenum">
              <a:rPr lang="sv-SE" smtClean="0"/>
              <a:t>‹#›</a:t>
            </a:fld>
            <a:endParaRPr lang="sv-SE"/>
          </a:p>
        </p:txBody>
      </p:sp>
    </p:spTree>
    <p:extLst>
      <p:ext uri="{BB962C8B-B14F-4D97-AF65-F5344CB8AC3E}">
        <p14:creationId xmlns:p14="http://schemas.microsoft.com/office/powerpoint/2010/main" val="5240244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E419D8C7-0036-476D-B7ED-3293C5146826}"/>
              </a:ext>
            </a:extLst>
          </p:cNvPr>
          <p:cNvSpPr>
            <a:spLocks noGrp="1"/>
          </p:cNvSpPr>
          <p:nvPr>
            <p:ph type="title"/>
          </p:nvPr>
        </p:nvSpPr>
        <p:spPr>
          <a:xfrm>
            <a:off x="839788" y="365125"/>
            <a:ext cx="10515600" cy="1325563"/>
          </a:xfrm>
        </p:spPr>
        <p:txBody>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786C77C4-49CD-4FBB-8A59-6CC814BDD18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4" name="Platshållare för innehåll 3">
            <a:extLst>
              <a:ext uri="{FF2B5EF4-FFF2-40B4-BE49-F238E27FC236}">
                <a16:creationId xmlns:a16="http://schemas.microsoft.com/office/drawing/2014/main" id="{7C74FE00-5944-48A1-AEF4-D50156586C04}"/>
              </a:ext>
            </a:extLst>
          </p:cNvPr>
          <p:cNvSpPr>
            <a:spLocks noGrp="1"/>
          </p:cNvSpPr>
          <p:nvPr>
            <p:ph sz="half" idx="2"/>
          </p:nvPr>
        </p:nvSpPr>
        <p:spPr>
          <a:xfrm>
            <a:off x="839788" y="2505075"/>
            <a:ext cx="5157787" cy="3684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text 4">
            <a:extLst>
              <a:ext uri="{FF2B5EF4-FFF2-40B4-BE49-F238E27FC236}">
                <a16:creationId xmlns:a16="http://schemas.microsoft.com/office/drawing/2014/main" id="{B0CD9055-B8AD-46D1-8E59-7D4CDCB4CAE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6" name="Platshållare för innehåll 5">
            <a:extLst>
              <a:ext uri="{FF2B5EF4-FFF2-40B4-BE49-F238E27FC236}">
                <a16:creationId xmlns:a16="http://schemas.microsoft.com/office/drawing/2014/main" id="{65EEE5F3-5B16-400D-8DBF-2287C1BE56E5}"/>
              </a:ext>
            </a:extLst>
          </p:cNvPr>
          <p:cNvSpPr>
            <a:spLocks noGrp="1"/>
          </p:cNvSpPr>
          <p:nvPr>
            <p:ph sz="quarter" idx="4"/>
          </p:nvPr>
        </p:nvSpPr>
        <p:spPr>
          <a:xfrm>
            <a:off x="6172200" y="2505075"/>
            <a:ext cx="5183188" cy="3684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7" name="Platshållare för datum 6">
            <a:extLst>
              <a:ext uri="{FF2B5EF4-FFF2-40B4-BE49-F238E27FC236}">
                <a16:creationId xmlns:a16="http://schemas.microsoft.com/office/drawing/2014/main" id="{0C5A0189-F0E4-422B-A86B-BAECDA8E5F00}"/>
              </a:ext>
            </a:extLst>
          </p:cNvPr>
          <p:cNvSpPr>
            <a:spLocks noGrp="1"/>
          </p:cNvSpPr>
          <p:nvPr>
            <p:ph type="dt" sz="half" idx="10"/>
          </p:nvPr>
        </p:nvSpPr>
        <p:spPr/>
        <p:txBody>
          <a:bodyPr/>
          <a:lstStyle/>
          <a:p>
            <a:fld id="{1CBDC502-2101-4154-8FD8-BF86F7BE0728}" type="datetime1">
              <a:rPr lang="sv-SE" smtClean="0"/>
              <a:t>2024-05-07</a:t>
            </a:fld>
            <a:endParaRPr lang="sv-SE"/>
          </a:p>
        </p:txBody>
      </p:sp>
      <p:sp>
        <p:nvSpPr>
          <p:cNvPr id="8" name="Platshållare för sidfot 7">
            <a:extLst>
              <a:ext uri="{FF2B5EF4-FFF2-40B4-BE49-F238E27FC236}">
                <a16:creationId xmlns:a16="http://schemas.microsoft.com/office/drawing/2014/main" id="{7E46FDEA-EEA1-4258-A4E1-0870FCF58BAE}"/>
              </a:ext>
            </a:extLst>
          </p:cNvPr>
          <p:cNvSpPr>
            <a:spLocks noGrp="1"/>
          </p:cNvSpPr>
          <p:nvPr>
            <p:ph type="ftr" sz="quarter" idx="11"/>
          </p:nvPr>
        </p:nvSpPr>
        <p:spPr/>
        <p:txBody>
          <a:bodyPr/>
          <a:lstStyle/>
          <a:p>
            <a:r>
              <a:rPr lang="sv-SE"/>
              <a:t>www.amelegal.se | info@amelegal.se | +46 8 20 06 10 |  Kungsgatan 29, Stockholm | BOX 7330, 103 90 STOCKHOLM</a:t>
            </a:r>
          </a:p>
        </p:txBody>
      </p:sp>
      <p:sp>
        <p:nvSpPr>
          <p:cNvPr id="9" name="Platshållare för bildnummer 8">
            <a:extLst>
              <a:ext uri="{FF2B5EF4-FFF2-40B4-BE49-F238E27FC236}">
                <a16:creationId xmlns:a16="http://schemas.microsoft.com/office/drawing/2014/main" id="{B016F786-C5AB-44E3-AC1C-09B31D2FE057}"/>
              </a:ext>
            </a:extLst>
          </p:cNvPr>
          <p:cNvSpPr>
            <a:spLocks noGrp="1"/>
          </p:cNvSpPr>
          <p:nvPr>
            <p:ph type="sldNum" sz="quarter" idx="12"/>
          </p:nvPr>
        </p:nvSpPr>
        <p:spPr/>
        <p:txBody>
          <a:bodyPr/>
          <a:lstStyle/>
          <a:p>
            <a:fld id="{AD6140D2-18C6-4D59-95F2-24A4E4D15E1E}" type="slidenum">
              <a:rPr lang="sv-SE" smtClean="0"/>
              <a:t>‹#›</a:t>
            </a:fld>
            <a:endParaRPr lang="sv-SE"/>
          </a:p>
        </p:txBody>
      </p:sp>
    </p:spTree>
    <p:extLst>
      <p:ext uri="{BB962C8B-B14F-4D97-AF65-F5344CB8AC3E}">
        <p14:creationId xmlns:p14="http://schemas.microsoft.com/office/powerpoint/2010/main" val="1290028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271ABDF-5C41-4AA4-8494-B1F69A902965}"/>
              </a:ext>
            </a:extLst>
          </p:cNvPr>
          <p:cNvSpPr>
            <a:spLocks noGrp="1"/>
          </p:cNvSpPr>
          <p:nvPr>
            <p:ph type="title"/>
          </p:nvPr>
        </p:nvSpPr>
        <p:spPr/>
        <p:txBody>
          <a:bodyPr/>
          <a:lstStyle/>
          <a:p>
            <a:r>
              <a:rPr lang="sv-SE"/>
              <a:t>Klicka här för att ändra mall för rubrikformat</a:t>
            </a:r>
          </a:p>
        </p:txBody>
      </p:sp>
      <p:sp>
        <p:nvSpPr>
          <p:cNvPr id="3" name="Platshållare för datum 2">
            <a:extLst>
              <a:ext uri="{FF2B5EF4-FFF2-40B4-BE49-F238E27FC236}">
                <a16:creationId xmlns:a16="http://schemas.microsoft.com/office/drawing/2014/main" id="{B4611CDB-C252-4895-AF9F-F336F60FB290}"/>
              </a:ext>
            </a:extLst>
          </p:cNvPr>
          <p:cNvSpPr>
            <a:spLocks noGrp="1"/>
          </p:cNvSpPr>
          <p:nvPr>
            <p:ph type="dt" sz="half" idx="10"/>
          </p:nvPr>
        </p:nvSpPr>
        <p:spPr/>
        <p:txBody>
          <a:bodyPr/>
          <a:lstStyle/>
          <a:p>
            <a:fld id="{8AA64185-CD52-42F7-87C8-E0B346249A76}" type="datetime1">
              <a:rPr lang="sv-SE" smtClean="0"/>
              <a:t>2024-05-07</a:t>
            </a:fld>
            <a:endParaRPr lang="sv-SE"/>
          </a:p>
        </p:txBody>
      </p:sp>
      <p:sp>
        <p:nvSpPr>
          <p:cNvPr id="4" name="Platshållare för sidfot 3">
            <a:extLst>
              <a:ext uri="{FF2B5EF4-FFF2-40B4-BE49-F238E27FC236}">
                <a16:creationId xmlns:a16="http://schemas.microsoft.com/office/drawing/2014/main" id="{4BDBAC10-8EF4-4B95-8F72-B545D46874A8}"/>
              </a:ext>
            </a:extLst>
          </p:cNvPr>
          <p:cNvSpPr>
            <a:spLocks noGrp="1"/>
          </p:cNvSpPr>
          <p:nvPr>
            <p:ph type="ftr" sz="quarter" idx="11"/>
          </p:nvPr>
        </p:nvSpPr>
        <p:spPr/>
        <p:txBody>
          <a:bodyPr/>
          <a:lstStyle/>
          <a:p>
            <a:r>
              <a:rPr lang="sv-SE"/>
              <a:t>www.amelegal.se | info@amelegal.se | +46 8 20 06 10 |  Kungsgatan 29, Stockholm | BOX 7330, 103 90 STOCKHOLM</a:t>
            </a:r>
          </a:p>
        </p:txBody>
      </p:sp>
      <p:sp>
        <p:nvSpPr>
          <p:cNvPr id="5" name="Platshållare för bildnummer 4">
            <a:extLst>
              <a:ext uri="{FF2B5EF4-FFF2-40B4-BE49-F238E27FC236}">
                <a16:creationId xmlns:a16="http://schemas.microsoft.com/office/drawing/2014/main" id="{3E6EF127-EC12-4F9E-9051-A2D1CF27D410}"/>
              </a:ext>
            </a:extLst>
          </p:cNvPr>
          <p:cNvSpPr>
            <a:spLocks noGrp="1"/>
          </p:cNvSpPr>
          <p:nvPr>
            <p:ph type="sldNum" sz="quarter" idx="12"/>
          </p:nvPr>
        </p:nvSpPr>
        <p:spPr/>
        <p:txBody>
          <a:bodyPr/>
          <a:lstStyle/>
          <a:p>
            <a:fld id="{AD6140D2-18C6-4D59-95F2-24A4E4D15E1E}" type="slidenum">
              <a:rPr lang="sv-SE" smtClean="0"/>
              <a:t>‹#›</a:t>
            </a:fld>
            <a:endParaRPr lang="sv-SE"/>
          </a:p>
        </p:txBody>
      </p:sp>
    </p:spTree>
    <p:extLst>
      <p:ext uri="{BB962C8B-B14F-4D97-AF65-F5344CB8AC3E}">
        <p14:creationId xmlns:p14="http://schemas.microsoft.com/office/powerpoint/2010/main" val="25129429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tshållare för datum 1">
            <a:extLst>
              <a:ext uri="{FF2B5EF4-FFF2-40B4-BE49-F238E27FC236}">
                <a16:creationId xmlns:a16="http://schemas.microsoft.com/office/drawing/2014/main" id="{B96ACB4D-571C-4693-9528-D659F0050DF8}"/>
              </a:ext>
            </a:extLst>
          </p:cNvPr>
          <p:cNvSpPr>
            <a:spLocks noGrp="1"/>
          </p:cNvSpPr>
          <p:nvPr>
            <p:ph type="dt" sz="half" idx="10"/>
          </p:nvPr>
        </p:nvSpPr>
        <p:spPr/>
        <p:txBody>
          <a:bodyPr/>
          <a:lstStyle/>
          <a:p>
            <a:fld id="{99A751CD-DC55-4340-AA78-81193F5ADDAC}" type="datetime1">
              <a:rPr lang="sv-SE" smtClean="0"/>
              <a:t>2024-05-07</a:t>
            </a:fld>
            <a:endParaRPr lang="sv-SE"/>
          </a:p>
        </p:txBody>
      </p:sp>
      <p:sp>
        <p:nvSpPr>
          <p:cNvPr id="3" name="Platshållare för sidfot 2">
            <a:extLst>
              <a:ext uri="{FF2B5EF4-FFF2-40B4-BE49-F238E27FC236}">
                <a16:creationId xmlns:a16="http://schemas.microsoft.com/office/drawing/2014/main" id="{53057B55-C058-42D3-849D-E917200F699E}"/>
              </a:ext>
            </a:extLst>
          </p:cNvPr>
          <p:cNvSpPr>
            <a:spLocks noGrp="1"/>
          </p:cNvSpPr>
          <p:nvPr>
            <p:ph type="ftr" sz="quarter" idx="11"/>
          </p:nvPr>
        </p:nvSpPr>
        <p:spPr/>
        <p:txBody>
          <a:bodyPr/>
          <a:lstStyle/>
          <a:p>
            <a:r>
              <a:rPr lang="sv-SE"/>
              <a:t>www.amelegal.se | info@amelegal.se | +46 8 20 06 10 |  Kungsgatan 29, Stockholm | BOX 7330, 103 90 STOCKHOLM</a:t>
            </a:r>
          </a:p>
        </p:txBody>
      </p:sp>
      <p:sp>
        <p:nvSpPr>
          <p:cNvPr id="4" name="Platshållare för bildnummer 3">
            <a:extLst>
              <a:ext uri="{FF2B5EF4-FFF2-40B4-BE49-F238E27FC236}">
                <a16:creationId xmlns:a16="http://schemas.microsoft.com/office/drawing/2014/main" id="{326C87B2-FC9B-4650-B50E-0489D2534037}"/>
              </a:ext>
            </a:extLst>
          </p:cNvPr>
          <p:cNvSpPr>
            <a:spLocks noGrp="1"/>
          </p:cNvSpPr>
          <p:nvPr>
            <p:ph type="sldNum" sz="quarter" idx="12"/>
          </p:nvPr>
        </p:nvSpPr>
        <p:spPr/>
        <p:txBody>
          <a:bodyPr/>
          <a:lstStyle/>
          <a:p>
            <a:fld id="{AD6140D2-18C6-4D59-95F2-24A4E4D15E1E}" type="slidenum">
              <a:rPr lang="sv-SE" smtClean="0"/>
              <a:t>‹#›</a:t>
            </a:fld>
            <a:endParaRPr lang="sv-SE"/>
          </a:p>
        </p:txBody>
      </p:sp>
    </p:spTree>
    <p:extLst>
      <p:ext uri="{BB962C8B-B14F-4D97-AF65-F5344CB8AC3E}">
        <p14:creationId xmlns:p14="http://schemas.microsoft.com/office/powerpoint/2010/main" val="18506272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ext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C7B8A50-2F9D-4030-8020-5E57040C88F2}"/>
              </a:ext>
            </a:extLst>
          </p:cNvPr>
          <p:cNvSpPr>
            <a:spLocks noGrp="1"/>
          </p:cNvSpPr>
          <p:nvPr>
            <p:ph type="title"/>
          </p:nvPr>
        </p:nvSpPr>
        <p:spPr>
          <a:xfrm>
            <a:off x="839788" y="457200"/>
            <a:ext cx="3932237" cy="1600200"/>
          </a:xfrm>
        </p:spPr>
        <p:txBody>
          <a:bodyPr anchor="b"/>
          <a:lstStyle>
            <a:lvl1pPr>
              <a:defRPr sz="3200"/>
            </a:lvl1p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2C42AB73-8660-4343-A2D2-135D831F80F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text 3">
            <a:extLst>
              <a:ext uri="{FF2B5EF4-FFF2-40B4-BE49-F238E27FC236}">
                <a16:creationId xmlns:a16="http://schemas.microsoft.com/office/drawing/2014/main" id="{D2CB939A-13E8-4F07-B407-6B57019AE23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5" name="Platshållare för datum 4">
            <a:extLst>
              <a:ext uri="{FF2B5EF4-FFF2-40B4-BE49-F238E27FC236}">
                <a16:creationId xmlns:a16="http://schemas.microsoft.com/office/drawing/2014/main" id="{61CA8A4D-0808-4D63-A95C-ED983D82BB69}"/>
              </a:ext>
            </a:extLst>
          </p:cNvPr>
          <p:cNvSpPr>
            <a:spLocks noGrp="1"/>
          </p:cNvSpPr>
          <p:nvPr>
            <p:ph type="dt" sz="half" idx="10"/>
          </p:nvPr>
        </p:nvSpPr>
        <p:spPr/>
        <p:txBody>
          <a:bodyPr/>
          <a:lstStyle/>
          <a:p>
            <a:fld id="{2823E338-244E-4699-9165-F3A158315B8F}" type="datetime1">
              <a:rPr lang="sv-SE" smtClean="0"/>
              <a:t>2024-05-07</a:t>
            </a:fld>
            <a:endParaRPr lang="sv-SE"/>
          </a:p>
        </p:txBody>
      </p:sp>
      <p:sp>
        <p:nvSpPr>
          <p:cNvPr id="6" name="Platshållare för sidfot 5">
            <a:extLst>
              <a:ext uri="{FF2B5EF4-FFF2-40B4-BE49-F238E27FC236}">
                <a16:creationId xmlns:a16="http://schemas.microsoft.com/office/drawing/2014/main" id="{C66A45CE-6F69-4B2C-8018-8C739436F5B8}"/>
              </a:ext>
            </a:extLst>
          </p:cNvPr>
          <p:cNvSpPr>
            <a:spLocks noGrp="1"/>
          </p:cNvSpPr>
          <p:nvPr>
            <p:ph type="ftr" sz="quarter" idx="11"/>
          </p:nvPr>
        </p:nvSpPr>
        <p:spPr/>
        <p:txBody>
          <a:bodyPr/>
          <a:lstStyle/>
          <a:p>
            <a:r>
              <a:rPr lang="sv-SE"/>
              <a:t>www.amelegal.se | info@amelegal.se | +46 8 20 06 10 |  Kungsgatan 29, Stockholm | BOX 7330, 103 90 STOCKHOLM</a:t>
            </a:r>
          </a:p>
        </p:txBody>
      </p:sp>
      <p:sp>
        <p:nvSpPr>
          <p:cNvPr id="7" name="Platshållare för bildnummer 6">
            <a:extLst>
              <a:ext uri="{FF2B5EF4-FFF2-40B4-BE49-F238E27FC236}">
                <a16:creationId xmlns:a16="http://schemas.microsoft.com/office/drawing/2014/main" id="{3213279F-C718-422C-B9CD-C24D517F581D}"/>
              </a:ext>
            </a:extLst>
          </p:cNvPr>
          <p:cNvSpPr>
            <a:spLocks noGrp="1"/>
          </p:cNvSpPr>
          <p:nvPr>
            <p:ph type="sldNum" sz="quarter" idx="12"/>
          </p:nvPr>
        </p:nvSpPr>
        <p:spPr/>
        <p:txBody>
          <a:bodyPr/>
          <a:lstStyle/>
          <a:p>
            <a:fld id="{AD6140D2-18C6-4D59-95F2-24A4E4D15E1E}" type="slidenum">
              <a:rPr lang="sv-SE" smtClean="0"/>
              <a:t>‹#›</a:t>
            </a:fld>
            <a:endParaRPr lang="sv-SE"/>
          </a:p>
        </p:txBody>
      </p:sp>
    </p:spTree>
    <p:extLst>
      <p:ext uri="{BB962C8B-B14F-4D97-AF65-F5344CB8AC3E}">
        <p14:creationId xmlns:p14="http://schemas.microsoft.com/office/powerpoint/2010/main" val="35882382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A8097D00-D648-4BC1-BC2E-C9922763D0A9}"/>
              </a:ext>
            </a:extLst>
          </p:cNvPr>
          <p:cNvSpPr>
            <a:spLocks noGrp="1"/>
          </p:cNvSpPr>
          <p:nvPr>
            <p:ph type="title"/>
          </p:nvPr>
        </p:nvSpPr>
        <p:spPr>
          <a:xfrm>
            <a:off x="839788" y="457200"/>
            <a:ext cx="3932237" cy="1600200"/>
          </a:xfrm>
        </p:spPr>
        <p:txBody>
          <a:bodyPr anchor="b"/>
          <a:lstStyle>
            <a:lvl1pPr>
              <a:defRPr sz="3200"/>
            </a:lvl1pPr>
          </a:lstStyle>
          <a:p>
            <a:r>
              <a:rPr lang="sv-SE"/>
              <a:t>Klicka här för att ändra mall för rubrikformat</a:t>
            </a:r>
          </a:p>
        </p:txBody>
      </p:sp>
      <p:sp>
        <p:nvSpPr>
          <p:cNvPr id="3" name="Platshållare för bild 2">
            <a:extLst>
              <a:ext uri="{FF2B5EF4-FFF2-40B4-BE49-F238E27FC236}">
                <a16:creationId xmlns:a16="http://schemas.microsoft.com/office/drawing/2014/main" id="{4DC884F6-79DF-4DD1-B6C6-3F177A54CF2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v-SE"/>
          </a:p>
        </p:txBody>
      </p:sp>
      <p:sp>
        <p:nvSpPr>
          <p:cNvPr id="4" name="Platshållare för text 3">
            <a:extLst>
              <a:ext uri="{FF2B5EF4-FFF2-40B4-BE49-F238E27FC236}">
                <a16:creationId xmlns:a16="http://schemas.microsoft.com/office/drawing/2014/main" id="{8F60B171-D59E-40F0-95F5-E6D1BD58740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5" name="Platshållare för datum 4">
            <a:extLst>
              <a:ext uri="{FF2B5EF4-FFF2-40B4-BE49-F238E27FC236}">
                <a16:creationId xmlns:a16="http://schemas.microsoft.com/office/drawing/2014/main" id="{5162B424-E41C-4BE2-9DC8-D697FA6AAF37}"/>
              </a:ext>
            </a:extLst>
          </p:cNvPr>
          <p:cNvSpPr>
            <a:spLocks noGrp="1"/>
          </p:cNvSpPr>
          <p:nvPr>
            <p:ph type="dt" sz="half" idx="10"/>
          </p:nvPr>
        </p:nvSpPr>
        <p:spPr/>
        <p:txBody>
          <a:bodyPr/>
          <a:lstStyle/>
          <a:p>
            <a:fld id="{B0B30A6E-5196-4639-991A-204D5C767EDE}" type="datetime1">
              <a:rPr lang="sv-SE" smtClean="0"/>
              <a:t>2024-05-07</a:t>
            </a:fld>
            <a:endParaRPr lang="sv-SE"/>
          </a:p>
        </p:txBody>
      </p:sp>
      <p:sp>
        <p:nvSpPr>
          <p:cNvPr id="6" name="Platshållare för sidfot 5">
            <a:extLst>
              <a:ext uri="{FF2B5EF4-FFF2-40B4-BE49-F238E27FC236}">
                <a16:creationId xmlns:a16="http://schemas.microsoft.com/office/drawing/2014/main" id="{C0914338-5F2B-4974-A82F-70FABF855D74}"/>
              </a:ext>
            </a:extLst>
          </p:cNvPr>
          <p:cNvSpPr>
            <a:spLocks noGrp="1"/>
          </p:cNvSpPr>
          <p:nvPr>
            <p:ph type="ftr" sz="quarter" idx="11"/>
          </p:nvPr>
        </p:nvSpPr>
        <p:spPr/>
        <p:txBody>
          <a:bodyPr/>
          <a:lstStyle/>
          <a:p>
            <a:r>
              <a:rPr lang="sv-SE"/>
              <a:t>www.amelegal.se | info@amelegal.se | +46 8 20 06 10 |  Kungsgatan 29, Stockholm | BOX 7330, 103 90 STOCKHOLM</a:t>
            </a:r>
          </a:p>
        </p:txBody>
      </p:sp>
      <p:sp>
        <p:nvSpPr>
          <p:cNvPr id="7" name="Platshållare för bildnummer 6">
            <a:extLst>
              <a:ext uri="{FF2B5EF4-FFF2-40B4-BE49-F238E27FC236}">
                <a16:creationId xmlns:a16="http://schemas.microsoft.com/office/drawing/2014/main" id="{B7A17B99-B715-4475-9222-E5D9871FDCAB}"/>
              </a:ext>
            </a:extLst>
          </p:cNvPr>
          <p:cNvSpPr>
            <a:spLocks noGrp="1"/>
          </p:cNvSpPr>
          <p:nvPr>
            <p:ph type="sldNum" sz="quarter" idx="12"/>
          </p:nvPr>
        </p:nvSpPr>
        <p:spPr/>
        <p:txBody>
          <a:bodyPr/>
          <a:lstStyle/>
          <a:p>
            <a:fld id="{AD6140D2-18C6-4D59-95F2-24A4E4D15E1E}" type="slidenum">
              <a:rPr lang="sv-SE" smtClean="0"/>
              <a:t>‹#›</a:t>
            </a:fld>
            <a:endParaRPr lang="sv-SE"/>
          </a:p>
        </p:txBody>
      </p:sp>
    </p:spTree>
    <p:extLst>
      <p:ext uri="{BB962C8B-B14F-4D97-AF65-F5344CB8AC3E}">
        <p14:creationId xmlns:p14="http://schemas.microsoft.com/office/powerpoint/2010/main" val="6966491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2DA113DF-50B7-4B03-8FEC-2CE27185FC0F}"/>
              </a:ext>
            </a:extLst>
          </p:cNvPr>
          <p:cNvSpPr>
            <a:spLocks noGrp="1"/>
          </p:cNvSpPr>
          <p:nvPr>
            <p:ph type="title"/>
          </p:nvPr>
        </p:nvSpPr>
        <p:spPr/>
        <p:txBody>
          <a:bodyPr/>
          <a:lstStyle/>
          <a:p>
            <a:r>
              <a:rPr lang="sv-SE"/>
              <a:t>Klicka här för att ändra mall för rubrikformat</a:t>
            </a:r>
          </a:p>
        </p:txBody>
      </p:sp>
      <p:sp>
        <p:nvSpPr>
          <p:cNvPr id="3" name="Platshållare för lodrät text 2">
            <a:extLst>
              <a:ext uri="{FF2B5EF4-FFF2-40B4-BE49-F238E27FC236}">
                <a16:creationId xmlns:a16="http://schemas.microsoft.com/office/drawing/2014/main" id="{BA0D06AD-929A-4B2A-852E-9C8DF7F5426C}"/>
              </a:ext>
            </a:extLst>
          </p:cNvPr>
          <p:cNvSpPr>
            <a:spLocks noGrp="1"/>
          </p:cNvSpPr>
          <p:nvPr>
            <p:ph type="body" orient="vert" idx="1"/>
          </p:nvPr>
        </p:nvSpPr>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145D8173-8F12-4D70-9BCB-554127A2DBA0}"/>
              </a:ext>
            </a:extLst>
          </p:cNvPr>
          <p:cNvSpPr>
            <a:spLocks noGrp="1"/>
          </p:cNvSpPr>
          <p:nvPr>
            <p:ph type="dt" sz="half" idx="10"/>
          </p:nvPr>
        </p:nvSpPr>
        <p:spPr/>
        <p:txBody>
          <a:bodyPr/>
          <a:lstStyle/>
          <a:p>
            <a:fld id="{A2EEEC2F-97B3-4A4C-A8F8-907A8E2F678B}" type="datetime1">
              <a:rPr lang="sv-SE" smtClean="0"/>
              <a:t>2024-05-07</a:t>
            </a:fld>
            <a:endParaRPr lang="sv-SE"/>
          </a:p>
        </p:txBody>
      </p:sp>
      <p:sp>
        <p:nvSpPr>
          <p:cNvPr id="5" name="Platshållare för sidfot 4">
            <a:extLst>
              <a:ext uri="{FF2B5EF4-FFF2-40B4-BE49-F238E27FC236}">
                <a16:creationId xmlns:a16="http://schemas.microsoft.com/office/drawing/2014/main" id="{508D6DFF-4A9B-4A78-B43B-CE5AD2691E17}"/>
              </a:ext>
            </a:extLst>
          </p:cNvPr>
          <p:cNvSpPr>
            <a:spLocks noGrp="1"/>
          </p:cNvSpPr>
          <p:nvPr>
            <p:ph type="ftr" sz="quarter" idx="11"/>
          </p:nvPr>
        </p:nvSpPr>
        <p:spPr/>
        <p:txBody>
          <a:bodyPr/>
          <a:lstStyle/>
          <a:p>
            <a:r>
              <a:rPr lang="sv-SE"/>
              <a:t>www.amelegal.se | info@amelegal.se | +46 8 20 06 10 |  Kungsgatan 29, Stockholm | BOX 7330, 103 90 STOCKHOLM</a:t>
            </a:r>
          </a:p>
        </p:txBody>
      </p:sp>
      <p:sp>
        <p:nvSpPr>
          <p:cNvPr id="6" name="Platshållare för bildnummer 5">
            <a:extLst>
              <a:ext uri="{FF2B5EF4-FFF2-40B4-BE49-F238E27FC236}">
                <a16:creationId xmlns:a16="http://schemas.microsoft.com/office/drawing/2014/main" id="{AF688ACA-EC06-4A71-A7B1-CA54CC4BB596}"/>
              </a:ext>
            </a:extLst>
          </p:cNvPr>
          <p:cNvSpPr>
            <a:spLocks noGrp="1"/>
          </p:cNvSpPr>
          <p:nvPr>
            <p:ph type="sldNum" sz="quarter" idx="12"/>
          </p:nvPr>
        </p:nvSpPr>
        <p:spPr/>
        <p:txBody>
          <a:bodyPr/>
          <a:lstStyle/>
          <a:p>
            <a:fld id="{AD6140D2-18C6-4D59-95F2-24A4E4D15E1E}" type="slidenum">
              <a:rPr lang="sv-SE" smtClean="0"/>
              <a:t>‹#›</a:t>
            </a:fld>
            <a:endParaRPr lang="sv-SE"/>
          </a:p>
        </p:txBody>
      </p:sp>
    </p:spTree>
    <p:extLst>
      <p:ext uri="{BB962C8B-B14F-4D97-AF65-F5344CB8AC3E}">
        <p14:creationId xmlns:p14="http://schemas.microsoft.com/office/powerpoint/2010/main" val="28017918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Lodrät rubrik 1">
            <a:extLst>
              <a:ext uri="{FF2B5EF4-FFF2-40B4-BE49-F238E27FC236}">
                <a16:creationId xmlns:a16="http://schemas.microsoft.com/office/drawing/2014/main" id="{6F41EC8E-7F70-4045-85A3-671A2CBC0431}"/>
              </a:ext>
            </a:extLst>
          </p:cNvPr>
          <p:cNvSpPr>
            <a:spLocks noGrp="1"/>
          </p:cNvSpPr>
          <p:nvPr>
            <p:ph type="title" orient="vert"/>
          </p:nvPr>
        </p:nvSpPr>
        <p:spPr>
          <a:xfrm>
            <a:off x="8724900" y="365125"/>
            <a:ext cx="2628900" cy="5811838"/>
          </a:xfrm>
        </p:spPr>
        <p:txBody>
          <a:bodyPr vert="eaVert"/>
          <a:lstStyle/>
          <a:p>
            <a:r>
              <a:rPr lang="sv-SE"/>
              <a:t>Klicka här för att ändra mall för rubrikformat</a:t>
            </a:r>
          </a:p>
        </p:txBody>
      </p:sp>
      <p:sp>
        <p:nvSpPr>
          <p:cNvPr id="3" name="Platshållare för lodrät text 2">
            <a:extLst>
              <a:ext uri="{FF2B5EF4-FFF2-40B4-BE49-F238E27FC236}">
                <a16:creationId xmlns:a16="http://schemas.microsoft.com/office/drawing/2014/main" id="{6573437C-6197-420B-A656-EBAF4AC598BD}"/>
              </a:ext>
            </a:extLst>
          </p:cNvPr>
          <p:cNvSpPr>
            <a:spLocks noGrp="1"/>
          </p:cNvSpPr>
          <p:nvPr>
            <p:ph type="body" orient="vert" idx="1"/>
          </p:nvPr>
        </p:nvSpPr>
        <p:spPr>
          <a:xfrm>
            <a:off x="838200" y="365125"/>
            <a:ext cx="7734300" cy="5811838"/>
          </a:xfrm>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F75708C0-8C2A-4B58-967C-C7F1E2F91F57}"/>
              </a:ext>
            </a:extLst>
          </p:cNvPr>
          <p:cNvSpPr>
            <a:spLocks noGrp="1"/>
          </p:cNvSpPr>
          <p:nvPr>
            <p:ph type="dt" sz="half" idx="10"/>
          </p:nvPr>
        </p:nvSpPr>
        <p:spPr/>
        <p:txBody>
          <a:bodyPr/>
          <a:lstStyle/>
          <a:p>
            <a:fld id="{69E0B560-59AA-4021-8270-B9428D3C7474}" type="datetime1">
              <a:rPr lang="sv-SE" smtClean="0"/>
              <a:t>2024-05-07</a:t>
            </a:fld>
            <a:endParaRPr lang="sv-SE"/>
          </a:p>
        </p:txBody>
      </p:sp>
      <p:sp>
        <p:nvSpPr>
          <p:cNvPr id="5" name="Platshållare för sidfot 4">
            <a:extLst>
              <a:ext uri="{FF2B5EF4-FFF2-40B4-BE49-F238E27FC236}">
                <a16:creationId xmlns:a16="http://schemas.microsoft.com/office/drawing/2014/main" id="{9F6F5133-7747-4532-A443-FF9E6FF041AC}"/>
              </a:ext>
            </a:extLst>
          </p:cNvPr>
          <p:cNvSpPr>
            <a:spLocks noGrp="1"/>
          </p:cNvSpPr>
          <p:nvPr>
            <p:ph type="ftr" sz="quarter" idx="11"/>
          </p:nvPr>
        </p:nvSpPr>
        <p:spPr/>
        <p:txBody>
          <a:bodyPr/>
          <a:lstStyle/>
          <a:p>
            <a:r>
              <a:rPr lang="sv-SE"/>
              <a:t>www.amelegal.se | info@amelegal.se | +46 8 20 06 10 |  Kungsgatan 29, Stockholm | BOX 7330, 103 90 STOCKHOLM</a:t>
            </a:r>
          </a:p>
        </p:txBody>
      </p:sp>
      <p:sp>
        <p:nvSpPr>
          <p:cNvPr id="6" name="Platshållare för bildnummer 5">
            <a:extLst>
              <a:ext uri="{FF2B5EF4-FFF2-40B4-BE49-F238E27FC236}">
                <a16:creationId xmlns:a16="http://schemas.microsoft.com/office/drawing/2014/main" id="{320BE612-853B-4FDD-B86A-E37C5187B114}"/>
              </a:ext>
            </a:extLst>
          </p:cNvPr>
          <p:cNvSpPr>
            <a:spLocks noGrp="1"/>
          </p:cNvSpPr>
          <p:nvPr>
            <p:ph type="sldNum" sz="quarter" idx="12"/>
          </p:nvPr>
        </p:nvSpPr>
        <p:spPr/>
        <p:txBody>
          <a:bodyPr/>
          <a:lstStyle/>
          <a:p>
            <a:fld id="{AD6140D2-18C6-4D59-95F2-24A4E4D15E1E}" type="slidenum">
              <a:rPr lang="sv-SE" smtClean="0"/>
              <a:t>‹#›</a:t>
            </a:fld>
            <a:endParaRPr lang="sv-SE"/>
          </a:p>
        </p:txBody>
      </p:sp>
    </p:spTree>
    <p:extLst>
      <p:ext uri="{BB962C8B-B14F-4D97-AF65-F5344CB8AC3E}">
        <p14:creationId xmlns:p14="http://schemas.microsoft.com/office/powerpoint/2010/main" val="5047830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9B7B7B4D-7C90-4B60-9B0F-1E1BF372B88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5BF2F036-1F1D-4387-910E-B6DCEF6DCC9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987D73F2-A3F8-486D-8280-1DEAB0F1411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2ADBFCB-163D-4B1E-9448-ED03422309E7}" type="datetime1">
              <a:rPr lang="sv-SE" smtClean="0"/>
              <a:t>2024-05-07</a:t>
            </a:fld>
            <a:endParaRPr lang="sv-SE"/>
          </a:p>
        </p:txBody>
      </p:sp>
      <p:sp>
        <p:nvSpPr>
          <p:cNvPr id="5" name="Platshållare för sidfot 4">
            <a:extLst>
              <a:ext uri="{FF2B5EF4-FFF2-40B4-BE49-F238E27FC236}">
                <a16:creationId xmlns:a16="http://schemas.microsoft.com/office/drawing/2014/main" id="{CE1C509F-F4E4-4E1B-A06F-B4A99AC9199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sv-SE"/>
              <a:t>www.amelegal.se | info@amelegal.se | +46 8 20 06 10 |  Kungsgatan 29, Stockholm | BOX 7330, 103 90 STOCKHOLM</a:t>
            </a:r>
          </a:p>
        </p:txBody>
      </p:sp>
      <p:sp>
        <p:nvSpPr>
          <p:cNvPr id="6" name="Platshållare för bildnummer 5">
            <a:extLst>
              <a:ext uri="{FF2B5EF4-FFF2-40B4-BE49-F238E27FC236}">
                <a16:creationId xmlns:a16="http://schemas.microsoft.com/office/drawing/2014/main" id="{FA9742C8-8D4D-412A-9124-1BC3B22D850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D6140D2-18C6-4D59-95F2-24A4E4D15E1E}" type="slidenum">
              <a:rPr lang="sv-SE" smtClean="0"/>
              <a:t>‹#›</a:t>
            </a:fld>
            <a:endParaRPr lang="sv-SE"/>
          </a:p>
        </p:txBody>
      </p:sp>
    </p:spTree>
    <p:extLst>
      <p:ext uri="{BB962C8B-B14F-4D97-AF65-F5344CB8AC3E}">
        <p14:creationId xmlns:p14="http://schemas.microsoft.com/office/powerpoint/2010/main" val="315054892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hyperlink" Target="mailto:johannes.marszalek@amelegal.se" TargetMode="Externa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diagramLayout" Target="../diagrams/layout1.xml"/><Relationship Id="rId7" Type="http://schemas.openxmlformats.org/officeDocument/2006/relationships/image" Target="../media/image1.pn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 Id="rId9" Type="http://schemas.microsoft.com/office/2007/relationships/hdphoto" Target="../media/hdphoto1.wdp"/></Relationships>
</file>

<file path=ppt/slides/_rels/slide4.xml.rels><?xml version="1.0" encoding="UTF-8" standalone="yes"?>
<Relationships xmlns="http://schemas.openxmlformats.org/package/2006/relationships"><Relationship Id="rId8" Type="http://schemas.openxmlformats.org/officeDocument/2006/relationships/image" Target="../media/image4.jpeg"/><Relationship Id="rId3" Type="http://schemas.openxmlformats.org/officeDocument/2006/relationships/diagramLayout" Target="../diagrams/layout2.xml"/><Relationship Id="rId7" Type="http://schemas.openxmlformats.org/officeDocument/2006/relationships/image" Target="../media/image1.png"/><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5.xml.rels><?xml version="1.0" encoding="UTF-8" standalone="yes"?>
<Relationships xmlns="http://schemas.openxmlformats.org/package/2006/relationships"><Relationship Id="rId8" Type="http://schemas.openxmlformats.org/officeDocument/2006/relationships/image" Target="../media/image5.jpeg"/><Relationship Id="rId3" Type="http://schemas.openxmlformats.org/officeDocument/2006/relationships/diagramLayout" Target="../diagrams/layout3.xml"/><Relationship Id="rId7" Type="http://schemas.openxmlformats.org/officeDocument/2006/relationships/image" Target="../media/image1.png"/><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 Id="rId9" Type="http://schemas.openxmlformats.org/officeDocument/2006/relationships/image" Target="../media/image6.png"/></Relationships>
</file>

<file path=ppt/slides/_rels/slide6.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diagramLayout" Target="../diagrams/layout4.xml"/><Relationship Id="rId7" Type="http://schemas.openxmlformats.org/officeDocument/2006/relationships/image" Target="../media/image1.png"/><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7.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diagramLayout" Target="../diagrams/layout5.xml"/><Relationship Id="rId7" Type="http://schemas.openxmlformats.org/officeDocument/2006/relationships/image" Target="../media/image1.png"/><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 Id="rId9" Type="http://schemas.openxmlformats.org/officeDocument/2006/relationships/image" Target="../media/image9.jpeg"/></Relationships>
</file>

<file path=ppt/slides/_rels/slide8.xml.rels><?xml version="1.0" encoding="UTF-8" standalone="yes"?>
<Relationships xmlns="http://schemas.openxmlformats.org/package/2006/relationships"><Relationship Id="rId3" Type="http://schemas.openxmlformats.org/officeDocument/2006/relationships/hyperlink" Target="mailto:johannes.marszalek@amelegal.se" TargetMode="External"/><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Underrubrik 2">
            <a:extLst>
              <a:ext uri="{FF2B5EF4-FFF2-40B4-BE49-F238E27FC236}">
                <a16:creationId xmlns:a16="http://schemas.microsoft.com/office/drawing/2014/main" id="{1C7B7798-FCFB-4C88-9C45-4F1CFB02934B}"/>
              </a:ext>
            </a:extLst>
          </p:cNvPr>
          <p:cNvSpPr>
            <a:spLocks noGrp="1"/>
          </p:cNvSpPr>
          <p:nvPr>
            <p:ph type="subTitle" idx="1"/>
          </p:nvPr>
        </p:nvSpPr>
        <p:spPr>
          <a:xfrm>
            <a:off x="1513968" y="2153320"/>
            <a:ext cx="9163757" cy="2120798"/>
          </a:xfrm>
        </p:spPr>
        <p:txBody>
          <a:bodyPr anchor="ctr">
            <a:noAutofit/>
          </a:bodyPr>
          <a:lstStyle/>
          <a:p>
            <a:r>
              <a:rPr lang="sv-SE" sz="3600" dirty="0" err="1">
                <a:solidFill>
                  <a:schemeClr val="tx2"/>
                </a:solidFill>
                <a:latin typeface="+mj-lt"/>
              </a:rPr>
              <a:t>Statistics</a:t>
            </a:r>
            <a:r>
              <a:rPr lang="sv-SE" sz="3600" dirty="0">
                <a:solidFill>
                  <a:schemeClr val="tx2"/>
                </a:solidFill>
                <a:latin typeface="+mj-lt"/>
              </a:rPr>
              <a:t> from </a:t>
            </a:r>
          </a:p>
          <a:p>
            <a:r>
              <a:rPr lang="sv-SE" sz="3600" dirty="0">
                <a:solidFill>
                  <a:schemeClr val="tx2"/>
                </a:solidFill>
                <a:latin typeface="+mj-lt"/>
              </a:rPr>
              <a:t>THE ARBITRATION INSTITUTE</a:t>
            </a:r>
          </a:p>
          <a:p>
            <a:r>
              <a:rPr lang="sv-SE" sz="2800" dirty="0">
                <a:solidFill>
                  <a:schemeClr val="tx2"/>
                </a:solidFill>
                <a:latin typeface="+mj-lt"/>
              </a:rPr>
              <a:t>OF THE STOCKHOLM CHAMBER OF COMMERCE</a:t>
            </a:r>
          </a:p>
        </p:txBody>
      </p:sp>
      <p:sp>
        <p:nvSpPr>
          <p:cNvPr id="6" name="Zástupný symbol pro zápatí 5">
            <a:extLst>
              <a:ext uri="{FF2B5EF4-FFF2-40B4-BE49-F238E27FC236}">
                <a16:creationId xmlns:a16="http://schemas.microsoft.com/office/drawing/2014/main" id="{4ACAFAC6-E8F7-4C9A-AE0D-43FB3DAE56CA}"/>
              </a:ext>
            </a:extLst>
          </p:cNvPr>
          <p:cNvSpPr>
            <a:spLocks noGrp="1"/>
          </p:cNvSpPr>
          <p:nvPr>
            <p:ph type="ftr" sz="quarter" idx="11"/>
          </p:nvPr>
        </p:nvSpPr>
        <p:spPr/>
        <p:txBody>
          <a:bodyPr/>
          <a:lstStyle/>
          <a:p>
            <a:r>
              <a:rPr lang="sv-SE"/>
              <a:t>www.amelegal.se | info@amelegal.se | +46 8 20 06 10 |  Kungsgatan 29, Stockholm | BOX 7330, 103 90 STOCKHOLM</a:t>
            </a:r>
          </a:p>
        </p:txBody>
      </p:sp>
      <p:pic>
        <p:nvPicPr>
          <p:cNvPr id="2052" name="Picture 4">
            <a:extLst>
              <a:ext uri="{FF2B5EF4-FFF2-40B4-BE49-F238E27FC236}">
                <a16:creationId xmlns:a16="http://schemas.microsoft.com/office/drawing/2014/main" id="{FC35AF9A-3F3A-4C21-ABA5-4CB9305340A7}"/>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8006662" y="5590439"/>
            <a:ext cx="4331772" cy="10937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869230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1" name="Rectangle 30">
            <a:extLst>
              <a:ext uri="{FF2B5EF4-FFF2-40B4-BE49-F238E27FC236}">
                <a16:creationId xmlns:a16="http://schemas.microsoft.com/office/drawing/2014/main" id="{84DF55BE-B4AB-4BA1-BDE1-E9F7FB3F11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Nadpis 1">
            <a:extLst>
              <a:ext uri="{FF2B5EF4-FFF2-40B4-BE49-F238E27FC236}">
                <a16:creationId xmlns:a16="http://schemas.microsoft.com/office/drawing/2014/main" id="{73F2B20B-4FE0-40F4-A8CD-D6D33099268C}"/>
              </a:ext>
            </a:extLst>
          </p:cNvPr>
          <p:cNvSpPr>
            <a:spLocks noGrp="1"/>
          </p:cNvSpPr>
          <p:nvPr>
            <p:ph type="title"/>
          </p:nvPr>
        </p:nvSpPr>
        <p:spPr>
          <a:xfrm>
            <a:off x="841249" y="539578"/>
            <a:ext cx="5981278" cy="1684638"/>
          </a:xfrm>
        </p:spPr>
        <p:txBody>
          <a:bodyPr vert="horz" lIns="91440" tIns="45720" rIns="91440" bIns="45720" rtlCol="0">
            <a:normAutofit/>
          </a:bodyPr>
          <a:lstStyle/>
          <a:p>
            <a:r>
              <a:rPr lang="en-US" sz="4000" kern="1200" dirty="0">
                <a:latin typeface="+mj-lt"/>
                <a:ea typeface="+mj-ea"/>
                <a:cs typeface="+mj-cs"/>
              </a:rPr>
              <a:t>Introduction</a:t>
            </a:r>
          </a:p>
        </p:txBody>
      </p:sp>
      <p:sp>
        <p:nvSpPr>
          <p:cNvPr id="25" name="Platshållare för innehåll 3">
            <a:extLst>
              <a:ext uri="{FF2B5EF4-FFF2-40B4-BE49-F238E27FC236}">
                <a16:creationId xmlns:a16="http://schemas.microsoft.com/office/drawing/2014/main" id="{93EFCC7B-5D30-4107-95BB-3CD57C773709}"/>
              </a:ext>
            </a:extLst>
          </p:cNvPr>
          <p:cNvSpPr>
            <a:spLocks noGrp="1"/>
          </p:cNvSpPr>
          <p:nvPr>
            <p:ph idx="1"/>
          </p:nvPr>
        </p:nvSpPr>
        <p:spPr>
          <a:xfrm>
            <a:off x="783400" y="1900648"/>
            <a:ext cx="5981278" cy="3875904"/>
          </a:xfrm>
        </p:spPr>
        <p:txBody>
          <a:bodyPr>
            <a:noAutofit/>
          </a:bodyPr>
          <a:lstStyle/>
          <a:p>
            <a:pPr marL="0" indent="0">
              <a:spcAft>
                <a:spcPts val="1200"/>
              </a:spcAft>
              <a:buNone/>
            </a:pPr>
            <a:r>
              <a:rPr lang="en-US" sz="1200" dirty="0">
                <a:effectLst/>
                <a:ea typeface="Calibri" panose="020F0502020204030204" pitchFamily="34" charset="0"/>
              </a:rPr>
              <a:t>The Arbitration Institute of the Stockholm Chamber of Commerce (“SCC”) was established in 1917 and is an independent part of the Stockholm Chamber of Commerce. In the 1970's the SCC was recognized as a neutral </a:t>
            </a:r>
            <a:r>
              <a:rPr lang="en-US" sz="1200" dirty="0" err="1">
                <a:effectLst/>
                <a:ea typeface="Calibri" panose="020F0502020204030204" pitchFamily="34" charset="0"/>
              </a:rPr>
              <a:t>centre</a:t>
            </a:r>
            <a:r>
              <a:rPr lang="en-US" sz="1200" dirty="0">
                <a:effectLst/>
                <a:ea typeface="Calibri" panose="020F0502020204030204" pitchFamily="34" charset="0"/>
              </a:rPr>
              <a:t> for the resolution of East-West trade disputes by the United States and the Soviet Union, and at the same time, China also recognized the SCC as a forum for resolving international disputes. The SCC has, since then, expanded its services in international commercial arbitration and is today one of the world’s leading forums for dispute resolution.</a:t>
            </a:r>
          </a:p>
          <a:p>
            <a:pPr marL="0" indent="0">
              <a:spcAft>
                <a:spcPts val="1200"/>
              </a:spcAft>
              <a:buNone/>
            </a:pPr>
            <a:r>
              <a:rPr lang="en-US" sz="1200" dirty="0">
                <a:effectLst/>
                <a:ea typeface="Calibri" panose="020F0502020204030204" pitchFamily="34" charset="0"/>
              </a:rPr>
              <a:t>The SCC </a:t>
            </a:r>
            <a:r>
              <a:rPr lang="en-US" sz="1200" u="sng" dirty="0">
                <a:effectLst/>
                <a:ea typeface="Calibri" panose="020F0502020204030204" pitchFamily="34" charset="0"/>
              </a:rPr>
              <a:t>procedural</a:t>
            </a:r>
            <a:r>
              <a:rPr lang="en-US" sz="1200" dirty="0">
                <a:effectLst/>
                <a:ea typeface="Calibri" panose="020F0502020204030204" pitchFamily="34" charset="0"/>
              </a:rPr>
              <a:t> rules are modern and flexible and give the parties and the arbitrators means to form effective procedures adapted for the individual case. The SCC rules are in line with the best practices in international arbitration, and in addition to the SCC rules, the SCC has also developed Mediation Rules and Procedures and Services under the UNCITRAL Arbitration Rules.</a:t>
            </a:r>
            <a:endParaRPr lang="en-US" sz="1200" dirty="0">
              <a:ea typeface="Calibri" panose="020F0502020204030204" pitchFamily="34" charset="0"/>
            </a:endParaRPr>
          </a:p>
          <a:p>
            <a:pPr marL="0" indent="0">
              <a:spcAft>
                <a:spcPts val="1200"/>
              </a:spcAft>
              <a:buNone/>
            </a:pPr>
            <a:r>
              <a:rPr lang="en-US" sz="1200" dirty="0">
                <a:effectLst/>
                <a:ea typeface="Calibri" panose="020F0502020204030204" pitchFamily="34" charset="0"/>
              </a:rPr>
              <a:t>Our law firm, MORE Evander, is frequently assigned to represent our clients in commercial disputes, both in district court and in arbitration proceedings before the SCC. Our lawyers are skilled and </a:t>
            </a:r>
            <a:r>
              <a:rPr lang="sv-SE" sz="1200" dirty="0" err="1">
                <a:effectLst/>
                <a:ea typeface="Calibri" panose="020F0502020204030204" pitchFamily="34" charset="0"/>
              </a:rPr>
              <a:t>have</a:t>
            </a:r>
            <a:r>
              <a:rPr lang="sv-SE" sz="1200" dirty="0">
                <a:effectLst/>
                <a:ea typeface="Calibri" panose="020F0502020204030204" pitchFamily="34" charset="0"/>
              </a:rPr>
              <a:t> extensive </a:t>
            </a:r>
            <a:r>
              <a:rPr lang="sv-SE" sz="1200" dirty="0" err="1">
                <a:effectLst/>
                <a:ea typeface="Calibri" panose="020F0502020204030204" pitchFamily="34" charset="0"/>
              </a:rPr>
              <a:t>experience</a:t>
            </a:r>
            <a:r>
              <a:rPr lang="sv-SE" sz="1200" dirty="0">
                <a:effectLst/>
                <a:ea typeface="Calibri" panose="020F0502020204030204" pitchFamily="34" charset="0"/>
              </a:rPr>
              <a:t> </a:t>
            </a:r>
            <a:r>
              <a:rPr lang="sv-SE" sz="1200" dirty="0" err="1">
                <a:effectLst/>
                <a:ea typeface="Calibri" panose="020F0502020204030204" pitchFamily="34" charset="0"/>
              </a:rPr>
              <a:t>when</a:t>
            </a:r>
            <a:r>
              <a:rPr lang="sv-SE" sz="1200" dirty="0">
                <a:effectLst/>
                <a:ea typeface="Calibri" panose="020F0502020204030204" pitchFamily="34" charset="0"/>
              </a:rPr>
              <a:t> it </a:t>
            </a:r>
            <a:r>
              <a:rPr lang="sv-SE" sz="1200" dirty="0" err="1">
                <a:effectLst/>
                <a:ea typeface="Calibri" panose="020F0502020204030204" pitchFamily="34" charset="0"/>
              </a:rPr>
              <a:t>comes</a:t>
            </a:r>
            <a:r>
              <a:rPr lang="sv-SE" sz="1200" dirty="0">
                <a:effectLst/>
                <a:ea typeface="Calibri" panose="020F0502020204030204" pitchFamily="34" charset="0"/>
              </a:rPr>
              <a:t> to </a:t>
            </a:r>
            <a:r>
              <a:rPr lang="sv-SE" sz="1200" dirty="0" err="1">
                <a:effectLst/>
                <a:ea typeface="Calibri" panose="020F0502020204030204" pitchFamily="34" charset="0"/>
              </a:rPr>
              <a:t>litigation</a:t>
            </a:r>
            <a:r>
              <a:rPr lang="en-US" sz="1200" dirty="0">
                <a:effectLst/>
                <a:ea typeface="Calibri" panose="020F0502020204030204" pitchFamily="34" charset="0"/>
              </a:rPr>
              <a:t> under the SCC procedural rules.</a:t>
            </a:r>
            <a:endParaRPr lang="sv-SE" sz="1200" dirty="0">
              <a:effectLst/>
              <a:ea typeface="Calibri" panose="020F0502020204030204" pitchFamily="34" charset="0"/>
            </a:endParaRPr>
          </a:p>
          <a:p>
            <a:pPr marL="0" indent="0">
              <a:buNone/>
            </a:pPr>
            <a:r>
              <a:rPr lang="en-US" sz="1200" dirty="0">
                <a:effectLst/>
                <a:ea typeface="Calibri" panose="020F0502020204030204" pitchFamily="34" charset="0"/>
              </a:rPr>
              <a:t>This presentation </a:t>
            </a:r>
            <a:r>
              <a:rPr lang="en-US" sz="1200" dirty="0" err="1">
                <a:effectLst/>
                <a:ea typeface="Calibri" panose="020F0502020204030204" pitchFamily="34" charset="0"/>
              </a:rPr>
              <a:t>summarise</a:t>
            </a:r>
            <a:r>
              <a:rPr lang="en-US" sz="1200" dirty="0">
                <a:effectLst/>
                <a:ea typeface="Calibri" panose="020F0502020204030204" pitchFamily="34" charset="0"/>
              </a:rPr>
              <a:t> some statistics published by SCC regarding the arbitral cases held in Sweden under the SCC rules during 2023. </a:t>
            </a:r>
            <a:endParaRPr lang="sv-SE" sz="1200" dirty="0">
              <a:effectLst/>
              <a:ea typeface="Calibri" panose="020F0502020204030204" pitchFamily="34" charset="0"/>
            </a:endParaRPr>
          </a:p>
          <a:p>
            <a:pPr marL="0" indent="0">
              <a:buNone/>
            </a:pPr>
            <a:r>
              <a:rPr lang="en-US" sz="1200" dirty="0">
                <a:effectLst/>
                <a:ea typeface="Calibri" panose="020F0502020204030204" pitchFamily="34" charset="0"/>
              </a:rPr>
              <a:t>Should you have any questions about arbitral proceedings in Sweden, please contact Johannes Marszalek (</a:t>
            </a:r>
            <a:r>
              <a:rPr lang="en-US" sz="1200" u="sng" dirty="0">
                <a:effectLst/>
                <a:ea typeface="Calibri" panose="020F0502020204030204" pitchFamily="34" charset="0"/>
                <a:hlinkClick r:id="rId2"/>
              </a:rPr>
              <a:t>johannes.marszalek@amelegal.se</a:t>
            </a:r>
            <a:r>
              <a:rPr lang="en-US" sz="1200" dirty="0">
                <a:effectLst/>
                <a:ea typeface="Calibri" panose="020F0502020204030204" pitchFamily="34" charset="0"/>
              </a:rPr>
              <a:t>) partner at MORE Evander. </a:t>
            </a:r>
            <a:endParaRPr lang="sv-SE" sz="1200" dirty="0"/>
          </a:p>
        </p:txBody>
      </p:sp>
      <p:pic>
        <p:nvPicPr>
          <p:cNvPr id="9" name="Picture 2" descr="Kostnadsfri bild av arkitektur, byggnader, flod">
            <a:extLst>
              <a:ext uri="{FF2B5EF4-FFF2-40B4-BE49-F238E27FC236}">
                <a16:creationId xmlns:a16="http://schemas.microsoft.com/office/drawing/2014/main" id="{37EECEAA-F7C3-4E46-A8A5-F809C007E97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23103" r="9091"/>
          <a:stretch/>
        </p:blipFill>
        <p:spPr bwMode="auto">
          <a:xfrm>
            <a:off x="7187524" y="2485537"/>
            <a:ext cx="4810874" cy="2706127"/>
          </a:xfrm>
          <a:prstGeom prst="rect">
            <a:avLst/>
          </a:prstGeom>
          <a:noFill/>
          <a:extLst>
            <a:ext uri="{909E8E84-426E-40DD-AFC4-6F175D3DCCD1}">
              <a14:hiddenFill xmlns:a14="http://schemas.microsoft.com/office/drawing/2010/main">
                <a:solidFill>
                  <a:srgbClr val="FFFFFF"/>
                </a:solidFill>
              </a14:hiddenFill>
            </a:ext>
          </a:extLst>
        </p:spPr>
      </p:pic>
      <p:sp>
        <p:nvSpPr>
          <p:cNvPr id="4" name="Zástupný symbol pro zápatí 3">
            <a:extLst>
              <a:ext uri="{FF2B5EF4-FFF2-40B4-BE49-F238E27FC236}">
                <a16:creationId xmlns:a16="http://schemas.microsoft.com/office/drawing/2014/main" id="{D98F13BB-050E-4285-9985-99360A5D2C34}"/>
              </a:ext>
            </a:extLst>
          </p:cNvPr>
          <p:cNvSpPr>
            <a:spLocks noGrp="1"/>
          </p:cNvSpPr>
          <p:nvPr>
            <p:ph type="ftr" sz="quarter" idx="11"/>
          </p:nvPr>
        </p:nvSpPr>
        <p:spPr>
          <a:xfrm>
            <a:off x="4038600" y="6356350"/>
            <a:ext cx="4114800" cy="365125"/>
          </a:xfrm>
        </p:spPr>
        <p:txBody>
          <a:bodyPr vert="horz" lIns="91440" tIns="45720" rIns="91440" bIns="45720" rtlCol="0">
            <a:normAutofit/>
          </a:bodyPr>
          <a:lstStyle/>
          <a:p>
            <a:pPr>
              <a:lnSpc>
                <a:spcPct val="90000"/>
              </a:lnSpc>
              <a:spcAft>
                <a:spcPts val="600"/>
              </a:spcAft>
            </a:pPr>
            <a:r>
              <a:rPr lang="en-US" sz="900" kern="1200">
                <a:latin typeface="+mn-lt"/>
                <a:ea typeface="+mn-ea"/>
                <a:cs typeface="+mn-cs"/>
              </a:rPr>
              <a:t>www.amelegal.se | info@amelegal.se | +46 8 20 06 10 |  Kungsgatan 29, Stockholm | BOX 7330, 103 90 STOCKHOLM</a:t>
            </a:r>
          </a:p>
        </p:txBody>
      </p:sp>
      <p:sp>
        <p:nvSpPr>
          <p:cNvPr id="26" name="Platshållare för innehåll 4">
            <a:extLst>
              <a:ext uri="{FF2B5EF4-FFF2-40B4-BE49-F238E27FC236}">
                <a16:creationId xmlns:a16="http://schemas.microsoft.com/office/drawing/2014/main" id="{20168C4D-4B33-4465-AD93-F2D0462BF16D}"/>
              </a:ext>
            </a:extLst>
          </p:cNvPr>
          <p:cNvSpPr txBox="1">
            <a:spLocks/>
          </p:cNvSpPr>
          <p:nvPr/>
        </p:nvSpPr>
        <p:spPr>
          <a:xfrm>
            <a:off x="6611815" y="1320853"/>
            <a:ext cx="5444432" cy="5035496"/>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sv-SE" dirty="0"/>
          </a:p>
        </p:txBody>
      </p:sp>
      <p:pic>
        <p:nvPicPr>
          <p:cNvPr id="11" name="Picture 4">
            <a:extLst>
              <a:ext uri="{FF2B5EF4-FFF2-40B4-BE49-F238E27FC236}">
                <a16:creationId xmlns:a16="http://schemas.microsoft.com/office/drawing/2014/main" id="{AB1B7D60-D6D5-49A4-9F4E-480419A983C4}"/>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8006662" y="5590439"/>
            <a:ext cx="4331772" cy="10937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748079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E295F796-2FA1-4FB2-B29D-68545203394C}"/>
              </a:ext>
            </a:extLst>
          </p:cNvPr>
          <p:cNvSpPr>
            <a:spLocks noGrp="1"/>
          </p:cNvSpPr>
          <p:nvPr>
            <p:ph type="title"/>
          </p:nvPr>
        </p:nvSpPr>
        <p:spPr>
          <a:xfrm>
            <a:off x="674608" y="3418597"/>
            <a:ext cx="3659777" cy="2820908"/>
          </a:xfrm>
        </p:spPr>
        <p:txBody>
          <a:bodyPr>
            <a:normAutofit/>
          </a:bodyPr>
          <a:lstStyle/>
          <a:p>
            <a:r>
              <a:rPr lang="sv-SE" sz="4000" dirty="0">
                <a:solidFill>
                  <a:schemeClr val="tx2"/>
                </a:solidFill>
              </a:rPr>
              <a:t> </a:t>
            </a:r>
          </a:p>
        </p:txBody>
      </p:sp>
      <p:graphicFrame>
        <p:nvGraphicFramePr>
          <p:cNvPr id="110" name="Platshållare för innehåll 2">
            <a:extLst>
              <a:ext uri="{FF2B5EF4-FFF2-40B4-BE49-F238E27FC236}">
                <a16:creationId xmlns:a16="http://schemas.microsoft.com/office/drawing/2014/main" id="{587986C2-76C9-4207-8186-3D0E193B93DD}"/>
              </a:ext>
            </a:extLst>
          </p:cNvPr>
          <p:cNvGraphicFramePr>
            <a:graphicFrameLocks noGrp="1"/>
          </p:cNvGraphicFramePr>
          <p:nvPr>
            <p:ph idx="1"/>
            <p:extLst>
              <p:ext uri="{D42A27DB-BD31-4B8C-83A1-F6EECF244321}">
                <p14:modId xmlns:p14="http://schemas.microsoft.com/office/powerpoint/2010/main" val="2850915830"/>
              </p:ext>
            </p:extLst>
          </p:nvPr>
        </p:nvGraphicFramePr>
        <p:xfrm>
          <a:off x="528174" y="3302259"/>
          <a:ext cx="2732909" cy="282090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Zástupný symbol pro zápatí 3">
            <a:extLst>
              <a:ext uri="{FF2B5EF4-FFF2-40B4-BE49-F238E27FC236}">
                <a16:creationId xmlns:a16="http://schemas.microsoft.com/office/drawing/2014/main" id="{94C25C5B-ED7F-4B13-8A9F-B009B2F1DBF5}"/>
              </a:ext>
            </a:extLst>
          </p:cNvPr>
          <p:cNvSpPr>
            <a:spLocks noGrp="1"/>
          </p:cNvSpPr>
          <p:nvPr>
            <p:ph type="ftr" sz="quarter" idx="11"/>
          </p:nvPr>
        </p:nvSpPr>
        <p:spPr/>
        <p:txBody>
          <a:bodyPr>
            <a:normAutofit/>
          </a:bodyPr>
          <a:lstStyle/>
          <a:p>
            <a:pPr>
              <a:lnSpc>
                <a:spcPct val="90000"/>
              </a:lnSpc>
              <a:spcAft>
                <a:spcPts val="600"/>
              </a:spcAft>
            </a:pPr>
            <a:r>
              <a:rPr lang="sv-SE" sz="900"/>
              <a:t>www.amelegal.se | info@amelegal.se | +46 8 20 06 10 |  Kungsgatan 29, Stockholm | BOX 7330, 103 90 STOCKHOLM</a:t>
            </a:r>
          </a:p>
        </p:txBody>
      </p:sp>
      <p:sp>
        <p:nvSpPr>
          <p:cNvPr id="3" name="textruta 2">
            <a:extLst>
              <a:ext uri="{FF2B5EF4-FFF2-40B4-BE49-F238E27FC236}">
                <a16:creationId xmlns:a16="http://schemas.microsoft.com/office/drawing/2014/main" id="{BB1F406B-98B3-43DA-995F-92DA7C3EC641}"/>
              </a:ext>
            </a:extLst>
          </p:cNvPr>
          <p:cNvSpPr txBox="1"/>
          <p:nvPr/>
        </p:nvSpPr>
        <p:spPr>
          <a:xfrm>
            <a:off x="142875" y="386144"/>
            <a:ext cx="5948058" cy="584775"/>
          </a:xfrm>
          <a:prstGeom prst="rect">
            <a:avLst/>
          </a:prstGeom>
          <a:noFill/>
        </p:spPr>
        <p:txBody>
          <a:bodyPr wrap="square" rtlCol="0">
            <a:spAutoFit/>
          </a:bodyPr>
          <a:lstStyle/>
          <a:p>
            <a:pPr algn="ctr"/>
            <a:r>
              <a:rPr lang="sv-SE" sz="3200" dirty="0">
                <a:solidFill>
                  <a:schemeClr val="tx2"/>
                </a:solidFill>
                <a:latin typeface="+mj-lt"/>
              </a:rPr>
              <a:t>Caseload and seat of arbitration</a:t>
            </a:r>
          </a:p>
        </p:txBody>
      </p:sp>
      <p:sp>
        <p:nvSpPr>
          <p:cNvPr id="5" name="textruta 4">
            <a:extLst>
              <a:ext uri="{FF2B5EF4-FFF2-40B4-BE49-F238E27FC236}">
                <a16:creationId xmlns:a16="http://schemas.microsoft.com/office/drawing/2014/main" id="{364497F2-C0BA-4DEA-822D-AD16D02BEE75}"/>
              </a:ext>
            </a:extLst>
          </p:cNvPr>
          <p:cNvSpPr txBox="1"/>
          <p:nvPr/>
        </p:nvSpPr>
        <p:spPr>
          <a:xfrm>
            <a:off x="349752" y="1217766"/>
            <a:ext cx="6402029" cy="1323439"/>
          </a:xfrm>
          <a:prstGeom prst="rect">
            <a:avLst/>
          </a:prstGeom>
          <a:noFill/>
        </p:spPr>
        <p:txBody>
          <a:bodyPr wrap="square" rtlCol="0">
            <a:spAutoFit/>
          </a:bodyPr>
          <a:lstStyle/>
          <a:p>
            <a:r>
              <a:rPr lang="en-GB" sz="2000" dirty="0">
                <a:solidFill>
                  <a:schemeClr val="tx2"/>
                </a:solidFill>
                <a:latin typeface="+mj-lt"/>
              </a:rPr>
              <a:t>With a total of </a:t>
            </a:r>
            <a:r>
              <a:rPr lang="en-GB" sz="2000" b="1" dirty="0">
                <a:solidFill>
                  <a:schemeClr val="tx2"/>
                </a:solidFill>
                <a:latin typeface="+mj-lt"/>
              </a:rPr>
              <a:t>175</a:t>
            </a:r>
            <a:r>
              <a:rPr lang="en-GB" sz="2000" dirty="0">
                <a:solidFill>
                  <a:schemeClr val="tx2"/>
                </a:solidFill>
                <a:latin typeface="+mj-lt"/>
              </a:rPr>
              <a:t> cases, the majority </a:t>
            </a:r>
            <a:r>
              <a:rPr lang="en-GB" sz="2000" b="0" i="0" u="none" strike="noStrike" kern="1200" cap="none" spc="0" baseline="0" dirty="0">
                <a:solidFill>
                  <a:schemeClr val="tx2"/>
                </a:solidFill>
                <a:uFillTx/>
                <a:latin typeface="+mj-lt"/>
                <a:cs typeface="Segoe UI" pitchFamily="34"/>
              </a:rPr>
              <a:t>of them </a:t>
            </a:r>
            <a:r>
              <a:rPr lang="en-GB" sz="2000" b="1" i="0" u="none" strike="noStrike" kern="1200" cap="none" spc="0" baseline="0" dirty="0">
                <a:solidFill>
                  <a:schemeClr val="tx2"/>
                </a:solidFill>
                <a:uFillTx/>
                <a:latin typeface="+mj-lt"/>
                <a:cs typeface="Segoe UI" pitchFamily="34"/>
              </a:rPr>
              <a:t>(97 </a:t>
            </a:r>
            <a:r>
              <a:rPr lang="en-GB" sz="2000" b="0" i="0" u="none" strike="noStrike" kern="1200" cap="none" spc="0" baseline="0" dirty="0">
                <a:solidFill>
                  <a:schemeClr val="tx2"/>
                </a:solidFill>
                <a:uFillTx/>
                <a:latin typeface="+mj-lt"/>
                <a:cs typeface="Segoe UI" pitchFamily="34"/>
              </a:rPr>
              <a:t>cases) were international disputes</a:t>
            </a:r>
            <a:r>
              <a:rPr lang="en-GB" sz="2000" dirty="0">
                <a:solidFill>
                  <a:schemeClr val="tx2"/>
                </a:solidFill>
                <a:latin typeface="+mj-lt"/>
                <a:cs typeface="Segoe UI" pitchFamily="34"/>
              </a:rPr>
              <a:t> and the rest (</a:t>
            </a:r>
            <a:r>
              <a:rPr lang="en-GB" sz="2000" b="1" dirty="0">
                <a:solidFill>
                  <a:schemeClr val="tx2"/>
                </a:solidFill>
                <a:latin typeface="+mj-lt"/>
                <a:cs typeface="Segoe UI" pitchFamily="34"/>
              </a:rPr>
              <a:t>78</a:t>
            </a:r>
            <a:r>
              <a:rPr lang="en-GB" sz="2000" dirty="0">
                <a:solidFill>
                  <a:schemeClr val="tx2"/>
                </a:solidFill>
                <a:latin typeface="+mj-lt"/>
                <a:cs typeface="Segoe UI" pitchFamily="34"/>
              </a:rPr>
              <a:t> cases) were Swedish disputes (involved only Swedish parties). Most of them had Stockholm (</a:t>
            </a:r>
            <a:r>
              <a:rPr lang="en-GB" sz="2000" b="1" dirty="0">
                <a:solidFill>
                  <a:schemeClr val="tx2"/>
                </a:solidFill>
                <a:latin typeface="+mj-lt"/>
                <a:cs typeface="Segoe UI" pitchFamily="34"/>
              </a:rPr>
              <a:t>135</a:t>
            </a:r>
            <a:r>
              <a:rPr lang="en-GB" sz="2000" dirty="0">
                <a:solidFill>
                  <a:schemeClr val="tx2"/>
                </a:solidFill>
                <a:latin typeface="+mj-lt"/>
                <a:cs typeface="Segoe UI" pitchFamily="34"/>
              </a:rPr>
              <a:t> cases) as their seat of arbitration</a:t>
            </a:r>
            <a:r>
              <a:rPr lang="sv-SE" sz="2000" dirty="0">
                <a:solidFill>
                  <a:schemeClr val="tx2"/>
                </a:solidFill>
                <a:latin typeface="+mj-lt"/>
                <a:cs typeface="Segoe UI" pitchFamily="34"/>
              </a:rPr>
              <a:t>.</a:t>
            </a:r>
          </a:p>
        </p:txBody>
      </p:sp>
      <p:pic>
        <p:nvPicPr>
          <p:cNvPr id="16" name="Picture 4">
            <a:extLst>
              <a:ext uri="{FF2B5EF4-FFF2-40B4-BE49-F238E27FC236}">
                <a16:creationId xmlns:a16="http://schemas.microsoft.com/office/drawing/2014/main" id="{74B6C124-63D9-466A-98F6-31D50F4683B5}"/>
              </a:ext>
            </a:extLst>
          </p:cNvPr>
          <p:cNvPicPr>
            <a:picLocks noChangeAspect="1" noChangeArrowheads="1"/>
          </p:cNvPicPr>
          <p:nvPr/>
        </p:nvPicPr>
        <p:blipFill>
          <a:blip r:embed="rId7">
            <a:extLst>
              <a:ext uri="{28A0092B-C50C-407E-A947-70E740481C1C}">
                <a14:useLocalDpi xmlns:a14="http://schemas.microsoft.com/office/drawing/2010/main" val="0"/>
              </a:ext>
            </a:extLst>
          </a:blip>
          <a:stretch>
            <a:fillRect/>
          </a:stretch>
        </p:blipFill>
        <p:spPr bwMode="auto">
          <a:xfrm>
            <a:off x="8006662" y="5590439"/>
            <a:ext cx="4331772" cy="1093772"/>
          </a:xfrm>
          <a:prstGeom prst="rect">
            <a:avLst/>
          </a:prstGeom>
          <a:noFill/>
          <a:extLst>
            <a:ext uri="{909E8E84-426E-40DD-AFC4-6F175D3DCCD1}">
              <a14:hiddenFill xmlns:a14="http://schemas.microsoft.com/office/drawing/2010/main">
                <a:solidFill>
                  <a:srgbClr val="FFFFFF"/>
                </a:solidFill>
              </a14:hiddenFill>
            </a:ext>
          </a:extLst>
        </p:spPr>
      </p:pic>
      <p:sp>
        <p:nvSpPr>
          <p:cNvPr id="9" name="textruta 8">
            <a:extLst>
              <a:ext uri="{FF2B5EF4-FFF2-40B4-BE49-F238E27FC236}">
                <a16:creationId xmlns:a16="http://schemas.microsoft.com/office/drawing/2014/main" id="{3CDE55F5-C18A-4086-8EF4-63D76A0F70CB}"/>
              </a:ext>
            </a:extLst>
          </p:cNvPr>
          <p:cNvSpPr txBox="1"/>
          <p:nvPr/>
        </p:nvSpPr>
        <p:spPr>
          <a:xfrm>
            <a:off x="349753" y="2674486"/>
            <a:ext cx="2860172" cy="369332"/>
          </a:xfrm>
          <a:prstGeom prst="rect">
            <a:avLst/>
          </a:prstGeom>
          <a:noFill/>
        </p:spPr>
        <p:txBody>
          <a:bodyPr wrap="square" rtlCol="0">
            <a:spAutoFit/>
          </a:bodyPr>
          <a:lstStyle/>
          <a:p>
            <a:r>
              <a:rPr lang="sv-SE" sz="1800" b="1" dirty="0" err="1">
                <a:solidFill>
                  <a:schemeClr val="tx2"/>
                </a:solidFill>
                <a:latin typeface="+mj-lt"/>
                <a:cs typeface="Segoe UI" pitchFamily="34"/>
              </a:rPr>
              <a:t>Top</a:t>
            </a:r>
            <a:r>
              <a:rPr lang="sv-SE" sz="1800" b="1" dirty="0">
                <a:solidFill>
                  <a:schemeClr val="tx2"/>
                </a:solidFill>
                <a:latin typeface="+mj-lt"/>
                <a:cs typeface="Segoe UI" pitchFamily="34"/>
              </a:rPr>
              <a:t> 3 </a:t>
            </a:r>
            <a:r>
              <a:rPr lang="sv-SE" sz="1800" b="1" dirty="0" err="1">
                <a:solidFill>
                  <a:schemeClr val="tx2"/>
                </a:solidFill>
                <a:latin typeface="+mj-lt"/>
                <a:cs typeface="Segoe UI" pitchFamily="34"/>
              </a:rPr>
              <a:t>seats</a:t>
            </a:r>
            <a:r>
              <a:rPr lang="sv-SE" sz="1800" b="1" dirty="0">
                <a:solidFill>
                  <a:schemeClr val="tx2"/>
                </a:solidFill>
                <a:latin typeface="+mj-lt"/>
                <a:cs typeface="Segoe UI" pitchFamily="34"/>
              </a:rPr>
              <a:t> of arbitration:</a:t>
            </a:r>
            <a:endParaRPr lang="sv-SE" b="1" dirty="0"/>
          </a:p>
        </p:txBody>
      </p:sp>
      <p:pic>
        <p:nvPicPr>
          <p:cNvPr id="2050" name="Picture 2" descr="Kostnadsfri bild av äldre, arkitektur, Arv">
            <a:extLst>
              <a:ext uri="{FF2B5EF4-FFF2-40B4-BE49-F238E27FC236}">
                <a16:creationId xmlns:a16="http://schemas.microsoft.com/office/drawing/2014/main" id="{B0E07BE7-78A7-45DD-B6F6-778BD514E20A}"/>
              </a:ext>
            </a:extLst>
          </p:cNvPr>
          <p:cNvPicPr>
            <a:picLocks noChangeAspect="1" noChangeArrowheads="1"/>
          </p:cNvPicPr>
          <p:nvPr/>
        </p:nvPicPr>
        <p:blipFill>
          <a:blip r:embed="rId8">
            <a:alphaModFix/>
            <a:extLst>
              <a:ext uri="{BEBA8EAE-BF5A-486C-A8C5-ECC9F3942E4B}">
                <a14:imgProps xmlns:a14="http://schemas.microsoft.com/office/drawing/2010/main">
                  <a14:imgLayer r:embed="rId9">
                    <a14:imgEffect>
                      <a14:sharpenSoften amount="1000"/>
                    </a14:imgEffect>
                  </a14:imgLayer>
                </a14:imgProps>
              </a:ext>
              <a:ext uri="{28A0092B-C50C-407E-A947-70E740481C1C}">
                <a14:useLocalDpi xmlns:a14="http://schemas.microsoft.com/office/drawing/2010/main" val="0"/>
              </a:ext>
            </a:extLst>
          </a:blip>
          <a:srcRect/>
          <a:stretch>
            <a:fillRect/>
          </a:stretch>
        </p:blipFill>
        <p:spPr bwMode="auto">
          <a:xfrm>
            <a:off x="7429194" y="0"/>
            <a:ext cx="4762500" cy="4143375"/>
          </a:xfrm>
          <a:prstGeom prst="rect">
            <a:avLst/>
          </a:prstGeom>
          <a:pattFill prst="pct5">
            <a:fgClr>
              <a:srgbClr val="FFFFFF"/>
            </a:fgClr>
            <a:bgClr>
              <a:schemeClr val="bg1"/>
            </a:bgClr>
          </a:pattFill>
        </p:spPr>
      </p:pic>
    </p:spTree>
    <p:extLst>
      <p:ext uri="{BB962C8B-B14F-4D97-AF65-F5344CB8AC3E}">
        <p14:creationId xmlns:p14="http://schemas.microsoft.com/office/powerpoint/2010/main" val="33196881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55E3C19-E17B-4F5F-9628-3CA6AFED1F47}"/>
              </a:ext>
            </a:extLst>
          </p:cNvPr>
          <p:cNvSpPr>
            <a:spLocks noGrp="1"/>
          </p:cNvSpPr>
          <p:nvPr>
            <p:ph type="title"/>
          </p:nvPr>
        </p:nvSpPr>
        <p:spPr>
          <a:xfrm>
            <a:off x="2933158" y="303986"/>
            <a:ext cx="4114800" cy="946241"/>
          </a:xfrm>
        </p:spPr>
        <p:txBody>
          <a:bodyPr>
            <a:normAutofit/>
          </a:bodyPr>
          <a:lstStyle/>
          <a:p>
            <a:r>
              <a:rPr lang="sv-SE" sz="4000" dirty="0" err="1">
                <a:solidFill>
                  <a:schemeClr val="tx2"/>
                </a:solidFill>
              </a:rPr>
              <a:t>Applicable</a:t>
            </a:r>
            <a:r>
              <a:rPr lang="sv-SE" sz="4000" dirty="0">
                <a:solidFill>
                  <a:schemeClr val="tx2"/>
                </a:solidFill>
              </a:rPr>
              <a:t> </a:t>
            </a:r>
            <a:r>
              <a:rPr lang="sv-SE" sz="4000" dirty="0" err="1">
                <a:solidFill>
                  <a:schemeClr val="tx2"/>
                </a:solidFill>
              </a:rPr>
              <a:t>rules</a:t>
            </a:r>
            <a:endParaRPr lang="sv-SE" sz="4000" dirty="0">
              <a:solidFill>
                <a:schemeClr val="tx2"/>
              </a:solidFill>
            </a:endParaRPr>
          </a:p>
        </p:txBody>
      </p:sp>
      <p:graphicFrame>
        <p:nvGraphicFramePr>
          <p:cNvPr id="93" name="Platshållare för innehåll 2">
            <a:extLst>
              <a:ext uri="{FF2B5EF4-FFF2-40B4-BE49-F238E27FC236}">
                <a16:creationId xmlns:a16="http://schemas.microsoft.com/office/drawing/2014/main" id="{6272DB72-796F-4B0D-AAFD-5A46F0BED581}"/>
              </a:ext>
            </a:extLst>
          </p:cNvPr>
          <p:cNvGraphicFramePr>
            <a:graphicFrameLocks noGrp="1"/>
          </p:cNvGraphicFramePr>
          <p:nvPr>
            <p:ph idx="1"/>
            <p:extLst>
              <p:ext uri="{D42A27DB-BD31-4B8C-83A1-F6EECF244321}">
                <p14:modId xmlns:p14="http://schemas.microsoft.com/office/powerpoint/2010/main" val="2690339578"/>
              </p:ext>
            </p:extLst>
          </p:nvPr>
        </p:nvGraphicFramePr>
        <p:xfrm>
          <a:off x="1092727" y="748158"/>
          <a:ext cx="4446188" cy="438016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Zástupný symbol pro zápatí 3">
            <a:extLst>
              <a:ext uri="{FF2B5EF4-FFF2-40B4-BE49-F238E27FC236}">
                <a16:creationId xmlns:a16="http://schemas.microsoft.com/office/drawing/2014/main" id="{CC9CBCE5-5D99-4205-991D-8083F3D7D2DD}"/>
              </a:ext>
            </a:extLst>
          </p:cNvPr>
          <p:cNvSpPr>
            <a:spLocks noGrp="1"/>
          </p:cNvSpPr>
          <p:nvPr>
            <p:ph type="ftr" sz="quarter" idx="11"/>
          </p:nvPr>
        </p:nvSpPr>
        <p:spPr/>
        <p:txBody>
          <a:bodyPr>
            <a:normAutofit/>
          </a:bodyPr>
          <a:lstStyle/>
          <a:p>
            <a:pPr>
              <a:lnSpc>
                <a:spcPct val="90000"/>
              </a:lnSpc>
              <a:spcAft>
                <a:spcPts val="600"/>
              </a:spcAft>
            </a:pPr>
            <a:r>
              <a:rPr lang="sv-SE" sz="900"/>
              <a:t>www.amelegal.se | info@amelegal.se | +46 8 20 06 10 |  Kungsgatan 29, Stockholm | BOX 7330, 103 90 STOCKHOLM</a:t>
            </a:r>
          </a:p>
        </p:txBody>
      </p:sp>
      <p:sp>
        <p:nvSpPr>
          <p:cNvPr id="3" name="textruta 2">
            <a:extLst>
              <a:ext uri="{FF2B5EF4-FFF2-40B4-BE49-F238E27FC236}">
                <a16:creationId xmlns:a16="http://schemas.microsoft.com/office/drawing/2014/main" id="{E9B58437-63C0-4A40-8CDE-94DC0AA86275}"/>
              </a:ext>
            </a:extLst>
          </p:cNvPr>
          <p:cNvSpPr txBox="1"/>
          <p:nvPr/>
        </p:nvSpPr>
        <p:spPr>
          <a:xfrm>
            <a:off x="1013793" y="1250227"/>
            <a:ext cx="5487271" cy="984885"/>
          </a:xfrm>
          <a:prstGeom prst="rect">
            <a:avLst/>
          </a:prstGeom>
          <a:noFill/>
        </p:spPr>
        <p:txBody>
          <a:bodyPr wrap="square" rtlCol="0">
            <a:spAutoFit/>
          </a:bodyPr>
          <a:lstStyle/>
          <a:p>
            <a:r>
              <a:rPr lang="sv-SE" sz="2000" b="0" i="0" u="none" strike="noStrike" kern="1200" cap="none" spc="0" baseline="0" dirty="0">
                <a:solidFill>
                  <a:schemeClr val="tx2"/>
                </a:solidFill>
                <a:uFillTx/>
                <a:latin typeface="+mj-lt"/>
                <a:cs typeface="Segoe UI" pitchFamily="34"/>
              </a:rPr>
              <a:t>The </a:t>
            </a:r>
            <a:r>
              <a:rPr lang="sv-SE" sz="2000" b="0" i="0" u="none" strike="noStrike" kern="1200" cap="none" spc="0" baseline="0" dirty="0" err="1">
                <a:solidFill>
                  <a:schemeClr val="tx2"/>
                </a:solidFill>
                <a:uFillTx/>
                <a:latin typeface="+mj-lt"/>
                <a:cs typeface="Segoe UI" pitchFamily="34"/>
              </a:rPr>
              <a:t>arbitrations</a:t>
            </a:r>
            <a:r>
              <a:rPr lang="sv-SE" sz="2000" b="0" i="0" u="none" strike="noStrike" kern="1200" cap="none" spc="0" baseline="0" dirty="0">
                <a:solidFill>
                  <a:schemeClr val="tx2"/>
                </a:solidFill>
                <a:uFillTx/>
                <a:latin typeface="+mj-lt"/>
                <a:cs typeface="Segoe UI" pitchFamily="34"/>
              </a:rPr>
              <a:t> </a:t>
            </a:r>
            <a:r>
              <a:rPr lang="sv-SE" sz="2000" b="0" i="0" u="none" strike="noStrike" kern="1200" cap="none" spc="0" baseline="0" dirty="0" err="1">
                <a:solidFill>
                  <a:schemeClr val="tx2"/>
                </a:solidFill>
                <a:uFillTx/>
                <a:latin typeface="+mj-lt"/>
                <a:cs typeface="Segoe UI" pitchFamily="34"/>
              </a:rPr>
              <a:t>were</a:t>
            </a:r>
            <a:r>
              <a:rPr lang="sv-SE" sz="2000" b="0" i="0" u="none" strike="noStrike" kern="1200" cap="none" spc="0" baseline="0" dirty="0">
                <a:solidFill>
                  <a:schemeClr val="tx2"/>
                </a:solidFill>
                <a:uFillTx/>
                <a:latin typeface="+mj-lt"/>
                <a:cs typeface="Segoe UI" pitchFamily="34"/>
              </a:rPr>
              <a:t> </a:t>
            </a:r>
            <a:r>
              <a:rPr lang="sv-SE" sz="2000" b="0" i="0" u="none" strike="noStrike" kern="1200" cap="none" spc="0" baseline="0" dirty="0" err="1">
                <a:solidFill>
                  <a:schemeClr val="tx2"/>
                </a:solidFill>
                <a:uFillTx/>
                <a:latin typeface="+mj-lt"/>
                <a:cs typeface="Segoe UI" pitchFamily="34"/>
              </a:rPr>
              <a:t>registrered</a:t>
            </a:r>
            <a:r>
              <a:rPr lang="sv-SE" sz="2000" b="0" i="0" u="none" strike="noStrike" kern="1200" cap="none" spc="0" baseline="0" dirty="0">
                <a:solidFill>
                  <a:schemeClr val="tx2"/>
                </a:solidFill>
                <a:uFillTx/>
                <a:latin typeface="+mj-lt"/>
                <a:cs typeface="Segoe UI" pitchFamily="34"/>
              </a:rPr>
              <a:t> under different </a:t>
            </a:r>
            <a:r>
              <a:rPr lang="sv-SE" sz="2000" b="0" i="0" u="none" strike="noStrike" kern="1200" cap="none" spc="0" baseline="0" dirty="0" err="1">
                <a:solidFill>
                  <a:schemeClr val="tx2"/>
                </a:solidFill>
                <a:uFillTx/>
                <a:latin typeface="+mj-lt"/>
                <a:cs typeface="Segoe UI" pitchFamily="34"/>
              </a:rPr>
              <a:t>regulations</a:t>
            </a:r>
            <a:r>
              <a:rPr lang="sv-SE" sz="2000" b="0" i="0" u="none" strike="noStrike" kern="1200" cap="none" spc="0" baseline="0" dirty="0">
                <a:solidFill>
                  <a:schemeClr val="tx2"/>
                </a:solidFill>
                <a:uFillTx/>
                <a:latin typeface="+mj-lt"/>
                <a:cs typeface="Segoe UI" pitchFamily="34"/>
              </a:rPr>
              <a:t> and </a:t>
            </a:r>
            <a:r>
              <a:rPr lang="sv-SE" sz="2000" b="0" i="0" u="none" strike="noStrike" kern="1200" cap="none" spc="0" baseline="0" dirty="0" err="1">
                <a:solidFill>
                  <a:schemeClr val="tx2"/>
                </a:solidFill>
                <a:uFillTx/>
                <a:latin typeface="+mj-lt"/>
                <a:cs typeface="Segoe UI" pitchFamily="34"/>
              </a:rPr>
              <a:t>rules</a:t>
            </a:r>
            <a:r>
              <a:rPr lang="sv-SE" sz="2000" b="0" i="0" u="none" strike="noStrike" kern="1200" cap="none" spc="0" baseline="0" dirty="0">
                <a:solidFill>
                  <a:schemeClr val="tx2"/>
                </a:solidFill>
                <a:uFillTx/>
                <a:latin typeface="+mj-lt"/>
                <a:cs typeface="Segoe UI" pitchFamily="34"/>
              </a:rPr>
              <a:t> </a:t>
            </a:r>
          </a:p>
          <a:p>
            <a:endParaRPr lang="sv-SE" dirty="0"/>
          </a:p>
        </p:txBody>
      </p:sp>
      <p:pic>
        <p:nvPicPr>
          <p:cNvPr id="15" name="Picture 4" descr="En bild som visar text&#10;&#10;Automatiskt genererad beskrivning">
            <a:extLst>
              <a:ext uri="{FF2B5EF4-FFF2-40B4-BE49-F238E27FC236}">
                <a16:creationId xmlns:a16="http://schemas.microsoft.com/office/drawing/2014/main" id="{B7DC7791-E98D-4D46-9974-5A521CB37DAF}"/>
              </a:ext>
            </a:extLst>
          </p:cNvPr>
          <p:cNvPicPr>
            <a:picLocks noChangeAspect="1" noChangeArrowheads="1"/>
          </p:cNvPicPr>
          <p:nvPr/>
        </p:nvPicPr>
        <p:blipFill>
          <a:blip r:embed="rId7">
            <a:extLst>
              <a:ext uri="{28A0092B-C50C-407E-A947-70E740481C1C}">
                <a14:useLocalDpi xmlns:a14="http://schemas.microsoft.com/office/drawing/2010/main" val="0"/>
              </a:ext>
            </a:extLst>
          </a:blip>
          <a:stretch>
            <a:fillRect/>
          </a:stretch>
        </p:blipFill>
        <p:spPr bwMode="auto">
          <a:xfrm>
            <a:off x="8006662" y="5590439"/>
            <a:ext cx="4331772" cy="1093772"/>
          </a:xfrm>
          <a:prstGeom prst="rect">
            <a:avLst/>
          </a:prstGeom>
          <a:noFill/>
          <a:extLst>
            <a:ext uri="{909E8E84-426E-40DD-AFC4-6F175D3DCCD1}">
              <a14:hiddenFill xmlns:a14="http://schemas.microsoft.com/office/drawing/2010/main">
                <a:solidFill>
                  <a:srgbClr val="FFFFFF"/>
                </a:solidFill>
              </a14:hiddenFill>
            </a:ext>
          </a:extLst>
        </p:spPr>
      </p:pic>
      <p:pic>
        <p:nvPicPr>
          <p:cNvPr id="3074" name="Picture 2" descr="Kostnadsfri bild av arkitektur, byggnad, byggnader">
            <a:extLst>
              <a:ext uri="{FF2B5EF4-FFF2-40B4-BE49-F238E27FC236}">
                <a16:creationId xmlns:a16="http://schemas.microsoft.com/office/drawing/2014/main" id="{55B32ACA-63A2-4DCB-AD44-3A1628971A0F}"/>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330070" y="0"/>
            <a:ext cx="3861930" cy="5695951"/>
          </a:xfrm>
          <a:prstGeom prst="rect">
            <a:avLst/>
          </a:prstGeom>
          <a:noFill/>
          <a:extLst>
            <a:ext uri="{909E8E84-426E-40DD-AFC4-6F175D3DCCD1}">
              <a14:hiddenFill xmlns:a14="http://schemas.microsoft.com/office/drawing/2010/main">
                <a:solidFill>
                  <a:srgbClr val="FFFFFF"/>
                </a:solidFill>
              </a14:hiddenFill>
            </a:ext>
          </a:extLst>
        </p:spPr>
      </p:pic>
      <p:sp>
        <p:nvSpPr>
          <p:cNvPr id="5" name="textruta 4">
            <a:extLst>
              <a:ext uri="{FF2B5EF4-FFF2-40B4-BE49-F238E27FC236}">
                <a16:creationId xmlns:a16="http://schemas.microsoft.com/office/drawing/2014/main" id="{A3D825C7-100F-4B13-A9C6-FFF3589247A8}"/>
              </a:ext>
            </a:extLst>
          </p:cNvPr>
          <p:cNvSpPr txBox="1"/>
          <p:nvPr/>
        </p:nvSpPr>
        <p:spPr>
          <a:xfrm>
            <a:off x="1069548" y="3942069"/>
            <a:ext cx="4440753" cy="2031325"/>
          </a:xfrm>
          <a:prstGeom prst="rect">
            <a:avLst/>
          </a:prstGeom>
          <a:noFill/>
        </p:spPr>
        <p:txBody>
          <a:bodyPr wrap="square" rtlCol="0">
            <a:spAutoFit/>
          </a:bodyPr>
          <a:lstStyle/>
          <a:p>
            <a:r>
              <a:rPr lang="sv-SE" dirty="0">
                <a:solidFill>
                  <a:schemeClr val="tx2"/>
                </a:solidFill>
                <a:latin typeface="+mj-lt"/>
                <a:cs typeface="Segoe UI" pitchFamily="34"/>
              </a:rPr>
              <a:t>A</a:t>
            </a:r>
            <a:r>
              <a:rPr lang="sv-SE" sz="1800" b="0" i="0" u="none" strike="noStrike" kern="1200" cap="none" spc="0" baseline="0" dirty="0">
                <a:solidFill>
                  <a:schemeClr val="tx2"/>
                </a:solidFill>
                <a:uFillTx/>
                <a:latin typeface="+mj-lt"/>
                <a:cs typeface="Segoe UI" pitchFamily="34"/>
              </a:rPr>
              <a:t>part from </a:t>
            </a:r>
            <a:r>
              <a:rPr lang="sv-SE" sz="1800" b="0" i="0" u="none" strike="noStrike" kern="1200" cap="none" spc="0" baseline="0" dirty="0" err="1">
                <a:solidFill>
                  <a:schemeClr val="tx2"/>
                </a:solidFill>
                <a:uFillTx/>
                <a:latin typeface="+mj-lt"/>
                <a:cs typeface="Segoe UI" pitchFamily="34"/>
              </a:rPr>
              <a:t>these</a:t>
            </a:r>
            <a:r>
              <a:rPr lang="sv-SE" sz="1800" b="0" i="0" u="none" strike="noStrike" kern="1200" cap="none" spc="0" baseline="0" dirty="0">
                <a:solidFill>
                  <a:schemeClr val="tx2"/>
                </a:solidFill>
                <a:uFillTx/>
                <a:latin typeface="+mj-lt"/>
                <a:cs typeface="Segoe UI" pitchFamily="34"/>
              </a:rPr>
              <a:t> </a:t>
            </a:r>
            <a:r>
              <a:rPr lang="sv-SE" sz="1800" b="0" i="0" u="none" strike="noStrike" kern="1200" cap="none" spc="0" baseline="0" dirty="0" err="1">
                <a:solidFill>
                  <a:schemeClr val="tx2"/>
                </a:solidFill>
                <a:uFillTx/>
                <a:latin typeface="+mj-lt"/>
                <a:cs typeface="Segoe UI" pitchFamily="34"/>
              </a:rPr>
              <a:t>two</a:t>
            </a:r>
            <a:r>
              <a:rPr lang="sv-SE" sz="1800" b="0" i="0" u="none" strike="noStrike" kern="1200" cap="none" spc="0" baseline="0" dirty="0">
                <a:solidFill>
                  <a:schemeClr val="tx2"/>
                </a:solidFill>
                <a:uFillTx/>
                <a:latin typeface="+mj-lt"/>
                <a:cs typeface="Segoe UI" pitchFamily="34"/>
              </a:rPr>
              <a:t> major </a:t>
            </a:r>
            <a:r>
              <a:rPr lang="sv-SE" sz="1800" b="0" i="0" u="none" strike="noStrike" kern="1200" cap="none" spc="0" baseline="0" dirty="0" err="1">
                <a:solidFill>
                  <a:schemeClr val="tx2"/>
                </a:solidFill>
                <a:uFillTx/>
                <a:latin typeface="+mj-lt"/>
                <a:cs typeface="Segoe UI" pitchFamily="34"/>
              </a:rPr>
              <a:t>regulations</a:t>
            </a:r>
            <a:r>
              <a:rPr lang="sv-SE" sz="1800" b="0" i="0" u="none" strike="noStrike" kern="1200" cap="none" spc="0" baseline="0" dirty="0">
                <a:solidFill>
                  <a:schemeClr val="tx2"/>
                </a:solidFill>
                <a:uFillTx/>
                <a:latin typeface="+mj-lt"/>
                <a:cs typeface="Segoe UI" pitchFamily="34"/>
              </a:rPr>
              <a:t>, </a:t>
            </a:r>
            <a:r>
              <a:rPr lang="sv-SE" sz="1800" b="0" i="0" u="none" strike="noStrike" kern="1200" cap="none" spc="0" baseline="0" dirty="0" err="1">
                <a:solidFill>
                  <a:schemeClr val="tx2"/>
                </a:solidFill>
                <a:uFillTx/>
                <a:latin typeface="+mj-lt"/>
                <a:cs typeface="Segoe UI" pitchFamily="34"/>
              </a:rPr>
              <a:t>other</a:t>
            </a:r>
            <a:r>
              <a:rPr lang="sv-SE" sz="1800" b="0" i="0" u="none" strike="noStrike" kern="1200" cap="none" spc="0" baseline="0" dirty="0">
                <a:solidFill>
                  <a:schemeClr val="tx2"/>
                </a:solidFill>
                <a:uFillTx/>
                <a:latin typeface="+mj-lt"/>
                <a:cs typeface="Segoe UI" pitchFamily="34"/>
              </a:rPr>
              <a:t> </a:t>
            </a:r>
            <a:r>
              <a:rPr lang="sv-SE" sz="1800" b="0" i="0" u="none" strike="noStrike" kern="1200" cap="none" spc="0" baseline="0" dirty="0" err="1">
                <a:solidFill>
                  <a:schemeClr val="tx2"/>
                </a:solidFill>
                <a:uFillTx/>
                <a:latin typeface="+mj-lt"/>
                <a:cs typeface="Segoe UI" pitchFamily="34"/>
              </a:rPr>
              <a:t>applicable</a:t>
            </a:r>
            <a:r>
              <a:rPr lang="sv-SE" sz="1800" b="0" i="0" u="none" strike="noStrike" kern="1200" cap="none" spc="0" baseline="0" dirty="0">
                <a:solidFill>
                  <a:schemeClr val="tx2"/>
                </a:solidFill>
                <a:uFillTx/>
                <a:latin typeface="+mj-lt"/>
                <a:cs typeface="Segoe UI" pitchFamily="34"/>
              </a:rPr>
              <a:t> </a:t>
            </a:r>
            <a:r>
              <a:rPr lang="sv-SE" sz="1800" b="0" i="0" u="none" strike="noStrike" kern="1200" cap="none" spc="0" baseline="0" dirty="0" err="1">
                <a:solidFill>
                  <a:schemeClr val="tx2"/>
                </a:solidFill>
                <a:uFillTx/>
                <a:latin typeface="+mj-lt"/>
                <a:cs typeface="Segoe UI" pitchFamily="34"/>
              </a:rPr>
              <a:t>rules</a:t>
            </a:r>
            <a:r>
              <a:rPr lang="sv-SE" sz="1800" b="0" i="0" u="none" strike="noStrike" kern="1200" cap="none" spc="0" baseline="0" dirty="0">
                <a:solidFill>
                  <a:schemeClr val="tx2"/>
                </a:solidFill>
                <a:uFillTx/>
                <a:latin typeface="+mj-lt"/>
                <a:cs typeface="Segoe UI" pitchFamily="34"/>
              </a:rPr>
              <a:t> </a:t>
            </a:r>
            <a:r>
              <a:rPr lang="sv-SE" sz="1800" b="0" i="0" u="none" strike="noStrike" kern="1200" cap="none" spc="0" baseline="0" dirty="0" err="1">
                <a:solidFill>
                  <a:schemeClr val="tx2"/>
                </a:solidFill>
                <a:uFillTx/>
                <a:latin typeface="+mj-lt"/>
                <a:cs typeface="Segoe UI" pitchFamily="34"/>
              </a:rPr>
              <a:t>were</a:t>
            </a:r>
            <a:r>
              <a:rPr lang="sv-SE" sz="1800" b="0" i="0" u="none" strike="noStrike" kern="1200" cap="none" spc="0" baseline="0" dirty="0">
                <a:solidFill>
                  <a:schemeClr val="tx2"/>
                </a:solidFill>
                <a:uFillTx/>
                <a:latin typeface="+mj-lt"/>
                <a:cs typeface="Segoe UI" pitchFamily="34"/>
              </a:rPr>
              <a:t>:</a:t>
            </a:r>
            <a:r>
              <a:rPr lang="sv-SE" dirty="0">
                <a:solidFill>
                  <a:schemeClr val="tx2"/>
                </a:solidFill>
                <a:latin typeface="+mj-lt"/>
                <a:cs typeface="Segoe UI" pitchFamily="34"/>
              </a:rPr>
              <a:t> </a:t>
            </a:r>
          </a:p>
          <a:p>
            <a:endParaRPr lang="sv-SE" dirty="0">
              <a:solidFill>
                <a:schemeClr val="tx2"/>
              </a:solidFill>
              <a:latin typeface="+mj-lt"/>
              <a:cs typeface="Segoe UI" pitchFamily="34"/>
            </a:endParaRPr>
          </a:p>
          <a:p>
            <a:r>
              <a:rPr lang="en-US" dirty="0">
                <a:solidFill>
                  <a:schemeClr val="tx2"/>
                </a:solidFill>
                <a:latin typeface="+mj-lt"/>
                <a:cs typeface="Segoe UI" pitchFamily="34"/>
              </a:rPr>
              <a:t>Ad hoc or services, </a:t>
            </a:r>
            <a:r>
              <a:rPr lang="en-US" b="1" dirty="0">
                <a:solidFill>
                  <a:schemeClr val="tx2"/>
                </a:solidFill>
                <a:latin typeface="+mj-lt"/>
                <a:cs typeface="Segoe UI" pitchFamily="34"/>
              </a:rPr>
              <a:t>5</a:t>
            </a:r>
            <a:endParaRPr lang="sv-SE" b="1" dirty="0">
              <a:solidFill>
                <a:schemeClr val="tx2"/>
              </a:solidFill>
              <a:latin typeface="+mj-lt"/>
              <a:cs typeface="Segoe UI" pitchFamily="34"/>
            </a:endParaRPr>
          </a:p>
          <a:p>
            <a:r>
              <a:rPr lang="sv-SE" dirty="0" err="1">
                <a:solidFill>
                  <a:schemeClr val="tx2"/>
                </a:solidFill>
                <a:latin typeface="+mj-lt"/>
                <a:cs typeface="Segoe UI" pitchFamily="34"/>
              </a:rPr>
              <a:t>Emergency</a:t>
            </a:r>
            <a:r>
              <a:rPr lang="sv-SE" dirty="0">
                <a:solidFill>
                  <a:schemeClr val="tx2"/>
                </a:solidFill>
                <a:latin typeface="+mj-lt"/>
                <a:cs typeface="Segoe UI" pitchFamily="34"/>
              </a:rPr>
              <a:t> Arbitration,</a:t>
            </a:r>
            <a:r>
              <a:rPr lang="sv-SE" b="1" dirty="0">
                <a:solidFill>
                  <a:schemeClr val="tx2"/>
                </a:solidFill>
                <a:latin typeface="+mj-lt"/>
                <a:cs typeface="Segoe UI" pitchFamily="34"/>
              </a:rPr>
              <a:t> 4</a:t>
            </a:r>
          </a:p>
          <a:p>
            <a:r>
              <a:rPr lang="sv-SE" dirty="0">
                <a:solidFill>
                  <a:schemeClr val="tx2"/>
                </a:solidFill>
                <a:latin typeface="+mj-lt"/>
                <a:cs typeface="Segoe UI" pitchFamily="34"/>
              </a:rPr>
              <a:t>UNCITRAL </a:t>
            </a:r>
            <a:r>
              <a:rPr lang="sv-SE" dirty="0" err="1">
                <a:solidFill>
                  <a:schemeClr val="tx2"/>
                </a:solidFill>
                <a:latin typeface="+mj-lt"/>
                <a:cs typeface="Segoe UI" pitchFamily="34"/>
              </a:rPr>
              <a:t>Rules</a:t>
            </a:r>
            <a:r>
              <a:rPr lang="sv-SE" dirty="0">
                <a:solidFill>
                  <a:schemeClr val="tx2"/>
                </a:solidFill>
                <a:latin typeface="+mj-lt"/>
                <a:cs typeface="Segoe UI" pitchFamily="34"/>
              </a:rPr>
              <a:t>, </a:t>
            </a:r>
            <a:r>
              <a:rPr lang="sv-SE" b="1" dirty="0">
                <a:solidFill>
                  <a:schemeClr val="tx2"/>
                </a:solidFill>
                <a:latin typeface="+mj-lt"/>
                <a:cs typeface="Segoe UI" pitchFamily="34"/>
              </a:rPr>
              <a:t>2</a:t>
            </a:r>
          </a:p>
          <a:p>
            <a:r>
              <a:rPr lang="sv-SE" dirty="0">
                <a:solidFill>
                  <a:schemeClr val="tx2"/>
                </a:solidFill>
                <a:latin typeface="+mj-lt"/>
                <a:cs typeface="Segoe UI" pitchFamily="34"/>
              </a:rPr>
              <a:t>SCC Express, </a:t>
            </a:r>
            <a:r>
              <a:rPr lang="sv-SE" b="1" dirty="0">
                <a:solidFill>
                  <a:schemeClr val="tx2"/>
                </a:solidFill>
                <a:latin typeface="+mj-lt"/>
                <a:cs typeface="Segoe UI" pitchFamily="34"/>
              </a:rPr>
              <a:t>1</a:t>
            </a:r>
          </a:p>
        </p:txBody>
      </p:sp>
    </p:spTree>
    <p:extLst>
      <p:ext uri="{BB962C8B-B14F-4D97-AF65-F5344CB8AC3E}">
        <p14:creationId xmlns:p14="http://schemas.microsoft.com/office/powerpoint/2010/main" val="8918949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F7A251C3-6D41-4B50-9B15-000EC1FB6BDD}"/>
              </a:ext>
            </a:extLst>
          </p:cNvPr>
          <p:cNvSpPr>
            <a:spLocks noGrp="1"/>
          </p:cNvSpPr>
          <p:nvPr>
            <p:ph type="title"/>
          </p:nvPr>
        </p:nvSpPr>
        <p:spPr>
          <a:xfrm>
            <a:off x="193431" y="2023236"/>
            <a:ext cx="4800599" cy="2820908"/>
          </a:xfrm>
        </p:spPr>
        <p:txBody>
          <a:bodyPr>
            <a:normAutofit/>
          </a:bodyPr>
          <a:lstStyle/>
          <a:p>
            <a:r>
              <a:rPr lang="sv-SE" sz="4000" dirty="0">
                <a:solidFill>
                  <a:schemeClr val="tx2"/>
                </a:solidFill>
              </a:rPr>
              <a:t> </a:t>
            </a:r>
          </a:p>
        </p:txBody>
      </p:sp>
      <p:graphicFrame>
        <p:nvGraphicFramePr>
          <p:cNvPr id="6" name="Platshållare för innehåll 2">
            <a:extLst>
              <a:ext uri="{FF2B5EF4-FFF2-40B4-BE49-F238E27FC236}">
                <a16:creationId xmlns:a16="http://schemas.microsoft.com/office/drawing/2014/main" id="{45F8B55A-CAD9-4473-8040-546569652C78}"/>
              </a:ext>
            </a:extLst>
          </p:cNvPr>
          <p:cNvGraphicFramePr>
            <a:graphicFrameLocks noGrp="1"/>
          </p:cNvGraphicFramePr>
          <p:nvPr>
            <p:ph idx="1"/>
            <p:extLst>
              <p:ext uri="{D42A27DB-BD31-4B8C-83A1-F6EECF244321}">
                <p14:modId xmlns:p14="http://schemas.microsoft.com/office/powerpoint/2010/main" val="1405682048"/>
              </p:ext>
            </p:extLst>
          </p:nvPr>
        </p:nvGraphicFramePr>
        <p:xfrm>
          <a:off x="613939" y="1776230"/>
          <a:ext cx="2929599" cy="385128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Zástupný symbol pro zápatí 3">
            <a:extLst>
              <a:ext uri="{FF2B5EF4-FFF2-40B4-BE49-F238E27FC236}">
                <a16:creationId xmlns:a16="http://schemas.microsoft.com/office/drawing/2014/main" id="{B3DD6673-7B5D-4D4D-B470-A5D08BE87C7C}"/>
              </a:ext>
            </a:extLst>
          </p:cNvPr>
          <p:cNvSpPr>
            <a:spLocks noGrp="1"/>
          </p:cNvSpPr>
          <p:nvPr>
            <p:ph type="ftr" sz="quarter" idx="11"/>
          </p:nvPr>
        </p:nvSpPr>
        <p:spPr/>
        <p:txBody>
          <a:bodyPr>
            <a:normAutofit/>
          </a:bodyPr>
          <a:lstStyle/>
          <a:p>
            <a:pPr>
              <a:lnSpc>
                <a:spcPct val="90000"/>
              </a:lnSpc>
              <a:spcAft>
                <a:spcPts val="600"/>
              </a:spcAft>
            </a:pPr>
            <a:r>
              <a:rPr lang="sv-SE" sz="900"/>
              <a:t>www.amelegal.se | info@amelegal.se | +46 8 20 06 10 |  Kungsgatan 29, Stockholm | BOX 7330, 103 90 STOCKHOLM</a:t>
            </a:r>
          </a:p>
        </p:txBody>
      </p:sp>
      <p:sp>
        <p:nvSpPr>
          <p:cNvPr id="3" name="textruta 2">
            <a:extLst>
              <a:ext uri="{FF2B5EF4-FFF2-40B4-BE49-F238E27FC236}">
                <a16:creationId xmlns:a16="http://schemas.microsoft.com/office/drawing/2014/main" id="{E3D6D3CB-164A-47DC-9C03-251678A5E075}"/>
              </a:ext>
            </a:extLst>
          </p:cNvPr>
          <p:cNvSpPr txBox="1"/>
          <p:nvPr/>
        </p:nvSpPr>
        <p:spPr>
          <a:xfrm>
            <a:off x="193431" y="399338"/>
            <a:ext cx="6161344" cy="1323439"/>
          </a:xfrm>
          <a:prstGeom prst="rect">
            <a:avLst/>
          </a:prstGeom>
          <a:noFill/>
        </p:spPr>
        <p:txBody>
          <a:bodyPr wrap="square" rtlCol="0">
            <a:spAutoFit/>
          </a:bodyPr>
          <a:lstStyle/>
          <a:p>
            <a:pPr algn="ctr"/>
            <a:r>
              <a:rPr lang="en-US" sz="4000" kern="1200" dirty="0">
                <a:solidFill>
                  <a:schemeClr val="tx2"/>
                </a:solidFill>
                <a:latin typeface="+mj-lt"/>
                <a:ea typeface="+mj-ea"/>
                <a:cs typeface="+mj-cs"/>
              </a:rPr>
              <a:t>Nationality of the parties and applicable law</a:t>
            </a:r>
            <a:endParaRPr lang="sv-SE" sz="4000" dirty="0">
              <a:latin typeface="+mj-lt"/>
            </a:endParaRPr>
          </a:p>
        </p:txBody>
      </p:sp>
      <p:pic>
        <p:nvPicPr>
          <p:cNvPr id="20" name="Picture 4">
            <a:extLst>
              <a:ext uri="{FF2B5EF4-FFF2-40B4-BE49-F238E27FC236}">
                <a16:creationId xmlns:a16="http://schemas.microsoft.com/office/drawing/2014/main" id="{40BEB5E8-7D5A-444F-83E8-962992D99107}"/>
              </a:ext>
            </a:extLst>
          </p:cNvPr>
          <p:cNvPicPr>
            <a:picLocks noChangeAspect="1" noChangeArrowheads="1"/>
          </p:cNvPicPr>
          <p:nvPr/>
        </p:nvPicPr>
        <p:blipFill>
          <a:blip r:embed="rId7">
            <a:extLst>
              <a:ext uri="{28A0092B-C50C-407E-A947-70E740481C1C}">
                <a14:useLocalDpi xmlns:a14="http://schemas.microsoft.com/office/drawing/2010/main" val="0"/>
              </a:ext>
            </a:extLst>
          </a:blip>
          <a:stretch>
            <a:fillRect/>
          </a:stretch>
        </p:blipFill>
        <p:spPr bwMode="auto">
          <a:xfrm>
            <a:off x="7971868" y="5764227"/>
            <a:ext cx="4331772" cy="1093772"/>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Kostnadsfri bild av arkitektur, bro, byggnad">
            <a:extLst>
              <a:ext uri="{FF2B5EF4-FFF2-40B4-BE49-F238E27FC236}">
                <a16:creationId xmlns:a16="http://schemas.microsoft.com/office/drawing/2014/main" id="{C90CB31C-A5D5-4FD0-A8DC-DDDE1782FF4A}"/>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980622" y="2612739"/>
            <a:ext cx="5148000" cy="3428567"/>
          </a:xfrm>
          <a:prstGeom prst="rect">
            <a:avLst/>
          </a:prstGeom>
          <a:noFill/>
          <a:extLst>
            <a:ext uri="{909E8E84-426E-40DD-AFC4-6F175D3DCCD1}">
              <a14:hiddenFill xmlns:a14="http://schemas.microsoft.com/office/drawing/2010/main">
                <a:solidFill>
                  <a:srgbClr val="FFFFFF"/>
                </a:solidFill>
              </a14:hiddenFill>
            </a:ext>
          </a:extLst>
        </p:spPr>
      </p:pic>
      <p:pic>
        <p:nvPicPr>
          <p:cNvPr id="9" name="Bildobjekt 8">
            <a:extLst>
              <a:ext uri="{FF2B5EF4-FFF2-40B4-BE49-F238E27FC236}">
                <a16:creationId xmlns:a16="http://schemas.microsoft.com/office/drawing/2014/main" id="{BD22048E-2663-11AF-9E6E-5FC2CF852BED}"/>
              </a:ext>
            </a:extLst>
          </p:cNvPr>
          <p:cNvPicPr>
            <a:picLocks noChangeAspect="1"/>
          </p:cNvPicPr>
          <p:nvPr/>
        </p:nvPicPr>
        <p:blipFill>
          <a:blip r:embed="rId9"/>
          <a:stretch>
            <a:fillRect/>
          </a:stretch>
        </p:blipFill>
        <p:spPr>
          <a:xfrm>
            <a:off x="6980622" y="165525"/>
            <a:ext cx="5121084" cy="2365453"/>
          </a:xfrm>
          <a:prstGeom prst="rect">
            <a:avLst/>
          </a:prstGeom>
        </p:spPr>
      </p:pic>
    </p:spTree>
    <p:extLst>
      <p:ext uri="{BB962C8B-B14F-4D97-AF65-F5344CB8AC3E}">
        <p14:creationId xmlns:p14="http://schemas.microsoft.com/office/powerpoint/2010/main" val="9836882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44A4006A-4913-4E0A-9F3C-B4003C53DABB}"/>
              </a:ext>
            </a:extLst>
          </p:cNvPr>
          <p:cNvSpPr>
            <a:spLocks noGrp="1"/>
          </p:cNvSpPr>
          <p:nvPr>
            <p:ph type="title"/>
          </p:nvPr>
        </p:nvSpPr>
        <p:spPr>
          <a:xfrm>
            <a:off x="205566" y="2585401"/>
            <a:ext cx="4350149" cy="2820908"/>
          </a:xfrm>
        </p:spPr>
        <p:txBody>
          <a:bodyPr>
            <a:normAutofit/>
          </a:bodyPr>
          <a:lstStyle/>
          <a:p>
            <a:r>
              <a:rPr lang="sv-SE" sz="4000" dirty="0">
                <a:solidFill>
                  <a:schemeClr val="tx2"/>
                </a:solidFill>
              </a:rPr>
              <a:t> </a:t>
            </a:r>
          </a:p>
        </p:txBody>
      </p:sp>
      <p:graphicFrame>
        <p:nvGraphicFramePr>
          <p:cNvPr id="20" name="Platshållare för innehåll 2">
            <a:extLst>
              <a:ext uri="{FF2B5EF4-FFF2-40B4-BE49-F238E27FC236}">
                <a16:creationId xmlns:a16="http://schemas.microsoft.com/office/drawing/2014/main" id="{4D8D71A9-3FF7-4AB2-A973-77A3FFB65377}"/>
              </a:ext>
            </a:extLst>
          </p:cNvPr>
          <p:cNvGraphicFramePr>
            <a:graphicFrameLocks noGrp="1"/>
          </p:cNvGraphicFramePr>
          <p:nvPr>
            <p:ph idx="1"/>
            <p:extLst>
              <p:ext uri="{D42A27DB-BD31-4B8C-83A1-F6EECF244321}">
                <p14:modId xmlns:p14="http://schemas.microsoft.com/office/powerpoint/2010/main" val="382808323"/>
              </p:ext>
            </p:extLst>
          </p:nvPr>
        </p:nvGraphicFramePr>
        <p:xfrm>
          <a:off x="221218" y="2109674"/>
          <a:ext cx="4334498" cy="321742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Zástupný symbol pro zápatí 3">
            <a:extLst>
              <a:ext uri="{FF2B5EF4-FFF2-40B4-BE49-F238E27FC236}">
                <a16:creationId xmlns:a16="http://schemas.microsoft.com/office/drawing/2014/main" id="{2B69AAC8-4BA4-4A01-A2EB-6B8A2A136A8A}"/>
              </a:ext>
            </a:extLst>
          </p:cNvPr>
          <p:cNvSpPr>
            <a:spLocks noGrp="1"/>
          </p:cNvSpPr>
          <p:nvPr>
            <p:ph type="ftr" sz="quarter" idx="11"/>
          </p:nvPr>
        </p:nvSpPr>
        <p:spPr/>
        <p:txBody>
          <a:bodyPr>
            <a:normAutofit/>
          </a:bodyPr>
          <a:lstStyle/>
          <a:p>
            <a:pPr>
              <a:lnSpc>
                <a:spcPct val="90000"/>
              </a:lnSpc>
              <a:spcAft>
                <a:spcPts val="600"/>
              </a:spcAft>
            </a:pPr>
            <a:r>
              <a:rPr lang="sv-SE" sz="900"/>
              <a:t>www.amelegal.se | info@amelegal.se | +46 8 20 06 10 |  Kungsgatan 29, Stockholm | BOX 7330, 103 90 STOCKHOLM</a:t>
            </a:r>
          </a:p>
        </p:txBody>
      </p:sp>
      <p:sp>
        <p:nvSpPr>
          <p:cNvPr id="3" name="textruta 2">
            <a:extLst>
              <a:ext uri="{FF2B5EF4-FFF2-40B4-BE49-F238E27FC236}">
                <a16:creationId xmlns:a16="http://schemas.microsoft.com/office/drawing/2014/main" id="{AE1105B3-8C30-4FF2-ACC2-7FECFC1718E0}"/>
              </a:ext>
            </a:extLst>
          </p:cNvPr>
          <p:cNvSpPr txBox="1"/>
          <p:nvPr/>
        </p:nvSpPr>
        <p:spPr>
          <a:xfrm>
            <a:off x="1240393" y="424554"/>
            <a:ext cx="4688544" cy="707886"/>
          </a:xfrm>
          <a:prstGeom prst="rect">
            <a:avLst/>
          </a:prstGeom>
          <a:noFill/>
        </p:spPr>
        <p:txBody>
          <a:bodyPr wrap="square" rtlCol="0">
            <a:spAutoFit/>
          </a:bodyPr>
          <a:lstStyle/>
          <a:p>
            <a:r>
              <a:rPr lang="sv-SE" sz="4000" dirty="0" err="1">
                <a:solidFill>
                  <a:schemeClr val="tx2"/>
                </a:solidFill>
                <a:latin typeface="+mj-lt"/>
              </a:rPr>
              <a:t>Disputed</a:t>
            </a:r>
            <a:r>
              <a:rPr lang="sv-SE" sz="4000" dirty="0">
                <a:solidFill>
                  <a:schemeClr val="tx2"/>
                </a:solidFill>
                <a:latin typeface="+mj-lt"/>
              </a:rPr>
              <a:t> </a:t>
            </a:r>
            <a:r>
              <a:rPr lang="sv-SE" sz="4000" dirty="0" err="1">
                <a:solidFill>
                  <a:schemeClr val="tx2"/>
                </a:solidFill>
                <a:latin typeface="+mj-lt"/>
              </a:rPr>
              <a:t>agreements</a:t>
            </a:r>
            <a:endParaRPr lang="sv-SE" sz="4000" dirty="0">
              <a:solidFill>
                <a:schemeClr val="tx2"/>
              </a:solidFill>
              <a:latin typeface="+mj-lt"/>
            </a:endParaRPr>
          </a:p>
        </p:txBody>
      </p:sp>
      <p:pic>
        <p:nvPicPr>
          <p:cNvPr id="21" name="Picture 4">
            <a:extLst>
              <a:ext uri="{FF2B5EF4-FFF2-40B4-BE49-F238E27FC236}">
                <a16:creationId xmlns:a16="http://schemas.microsoft.com/office/drawing/2014/main" id="{F0B1F713-ED4F-496C-9E21-3FCBA9CCDCE6}"/>
              </a:ext>
            </a:extLst>
          </p:cNvPr>
          <p:cNvPicPr>
            <a:picLocks noChangeAspect="1" noChangeArrowheads="1"/>
          </p:cNvPicPr>
          <p:nvPr/>
        </p:nvPicPr>
        <p:blipFill>
          <a:blip r:embed="rId7">
            <a:extLst>
              <a:ext uri="{28A0092B-C50C-407E-A947-70E740481C1C}">
                <a14:useLocalDpi xmlns:a14="http://schemas.microsoft.com/office/drawing/2010/main" val="0"/>
              </a:ext>
            </a:extLst>
          </a:blip>
          <a:stretch>
            <a:fillRect/>
          </a:stretch>
        </p:blipFill>
        <p:spPr bwMode="auto">
          <a:xfrm>
            <a:off x="8006662" y="5590439"/>
            <a:ext cx="4331772" cy="1093772"/>
          </a:xfrm>
          <a:prstGeom prst="rect">
            <a:avLst/>
          </a:prstGeom>
          <a:noFill/>
          <a:extLst>
            <a:ext uri="{909E8E84-426E-40DD-AFC4-6F175D3DCCD1}">
              <a14:hiddenFill xmlns:a14="http://schemas.microsoft.com/office/drawing/2010/main">
                <a:solidFill>
                  <a:srgbClr val="FFFFFF"/>
                </a:solidFill>
              </a14:hiddenFill>
            </a:ext>
          </a:extLst>
        </p:spPr>
      </p:pic>
      <p:sp>
        <p:nvSpPr>
          <p:cNvPr id="5" name="textruta 4">
            <a:extLst>
              <a:ext uri="{FF2B5EF4-FFF2-40B4-BE49-F238E27FC236}">
                <a16:creationId xmlns:a16="http://schemas.microsoft.com/office/drawing/2014/main" id="{39A6650E-95E3-456C-A0EE-B7119F8C66E0}"/>
              </a:ext>
            </a:extLst>
          </p:cNvPr>
          <p:cNvSpPr txBox="1"/>
          <p:nvPr/>
        </p:nvSpPr>
        <p:spPr>
          <a:xfrm>
            <a:off x="5098473" y="1185893"/>
            <a:ext cx="3495108" cy="4250523"/>
          </a:xfrm>
          <a:prstGeom prst="rect">
            <a:avLst/>
          </a:prstGeom>
          <a:noFill/>
        </p:spPr>
        <p:txBody>
          <a:bodyPr wrap="square" rtlCol="0">
            <a:spAutoFit/>
          </a:bodyPr>
          <a:lstStyle/>
          <a:p>
            <a:r>
              <a:rPr lang="sv-SE" dirty="0" err="1">
                <a:solidFill>
                  <a:schemeClr val="tx2"/>
                </a:solidFill>
                <a:latin typeface="+mj-lt"/>
                <a:cs typeface="Segoe UI" pitchFamily="34"/>
              </a:rPr>
              <a:t>Other</a:t>
            </a:r>
            <a:r>
              <a:rPr lang="sv-SE" dirty="0">
                <a:solidFill>
                  <a:schemeClr val="tx2"/>
                </a:solidFill>
                <a:latin typeface="+mj-lt"/>
                <a:cs typeface="Segoe UI" pitchFamily="34"/>
              </a:rPr>
              <a:t> </a:t>
            </a:r>
            <a:r>
              <a:rPr lang="sv-SE" dirty="0" err="1">
                <a:solidFill>
                  <a:schemeClr val="tx2"/>
                </a:solidFill>
                <a:latin typeface="+mj-lt"/>
                <a:cs typeface="Segoe UI" pitchFamily="34"/>
              </a:rPr>
              <a:t>disputed</a:t>
            </a:r>
            <a:r>
              <a:rPr lang="sv-SE" dirty="0">
                <a:solidFill>
                  <a:schemeClr val="tx2"/>
                </a:solidFill>
                <a:latin typeface="+mj-lt"/>
                <a:cs typeface="Segoe UI" pitchFamily="34"/>
              </a:rPr>
              <a:t> </a:t>
            </a:r>
            <a:r>
              <a:rPr lang="sv-SE" dirty="0" err="1">
                <a:solidFill>
                  <a:schemeClr val="tx2"/>
                </a:solidFill>
                <a:latin typeface="+mj-lt"/>
                <a:cs typeface="Segoe UI" pitchFamily="34"/>
              </a:rPr>
              <a:t>agreements</a:t>
            </a:r>
            <a:r>
              <a:rPr lang="sv-SE" dirty="0">
                <a:solidFill>
                  <a:schemeClr val="tx2"/>
                </a:solidFill>
                <a:latin typeface="+mj-lt"/>
                <a:cs typeface="Segoe UI" pitchFamily="34"/>
              </a:rPr>
              <a:t> </a:t>
            </a:r>
            <a:r>
              <a:rPr lang="sv-SE" dirty="0" err="1">
                <a:solidFill>
                  <a:schemeClr val="tx2"/>
                </a:solidFill>
                <a:latin typeface="+mj-lt"/>
                <a:cs typeface="Segoe UI" pitchFamily="34"/>
              </a:rPr>
              <a:t>were</a:t>
            </a:r>
            <a:r>
              <a:rPr lang="sv-SE" dirty="0">
                <a:solidFill>
                  <a:schemeClr val="tx2"/>
                </a:solidFill>
                <a:latin typeface="+mj-lt"/>
                <a:cs typeface="Segoe UI" pitchFamily="34"/>
              </a:rPr>
              <a:t>:</a:t>
            </a:r>
          </a:p>
          <a:p>
            <a:endParaRPr lang="sv-SE" sz="1200" b="0" i="0" u="none" strike="noStrike" kern="1200" cap="none" spc="0" baseline="0" dirty="0">
              <a:solidFill>
                <a:schemeClr val="tx2"/>
              </a:solidFill>
              <a:uFillTx/>
              <a:latin typeface="+mj-lt"/>
              <a:cs typeface="Segoe UI" pitchFamily="34"/>
            </a:endParaRPr>
          </a:p>
          <a:p>
            <a:pPr>
              <a:lnSpc>
                <a:spcPct val="150000"/>
              </a:lnSpc>
            </a:pPr>
            <a:r>
              <a:rPr lang="sv-SE" dirty="0">
                <a:solidFill>
                  <a:schemeClr val="tx2"/>
                </a:solidFill>
                <a:latin typeface="+mj-lt"/>
                <a:cs typeface="Segoe UI" pitchFamily="34"/>
              </a:rPr>
              <a:t>Credit/</a:t>
            </a:r>
            <a:r>
              <a:rPr lang="sv-SE" dirty="0" err="1">
                <a:solidFill>
                  <a:schemeClr val="tx2"/>
                </a:solidFill>
                <a:latin typeface="+mj-lt"/>
                <a:cs typeface="Segoe UI" pitchFamily="34"/>
              </a:rPr>
              <a:t>loan</a:t>
            </a:r>
            <a:r>
              <a:rPr lang="sv-SE" dirty="0">
                <a:solidFill>
                  <a:schemeClr val="tx2"/>
                </a:solidFill>
                <a:latin typeface="+mj-lt"/>
                <a:cs typeface="Segoe UI" pitchFamily="34"/>
              </a:rPr>
              <a:t> </a:t>
            </a:r>
            <a:r>
              <a:rPr lang="sv-SE" dirty="0" err="1">
                <a:solidFill>
                  <a:schemeClr val="tx2"/>
                </a:solidFill>
                <a:latin typeface="+mj-lt"/>
                <a:cs typeface="Segoe UI" pitchFamily="34"/>
              </a:rPr>
              <a:t>agreement</a:t>
            </a:r>
            <a:r>
              <a:rPr lang="sv-SE" dirty="0">
                <a:solidFill>
                  <a:schemeClr val="tx2"/>
                </a:solidFill>
                <a:latin typeface="+mj-lt"/>
                <a:cs typeface="Segoe UI" pitchFamily="34"/>
              </a:rPr>
              <a:t>, </a:t>
            </a:r>
            <a:r>
              <a:rPr lang="sv-SE" b="1" dirty="0">
                <a:solidFill>
                  <a:schemeClr val="tx2"/>
                </a:solidFill>
                <a:latin typeface="+mj-lt"/>
                <a:cs typeface="Segoe UI" pitchFamily="34"/>
              </a:rPr>
              <a:t>22</a:t>
            </a:r>
          </a:p>
          <a:p>
            <a:pPr>
              <a:lnSpc>
                <a:spcPct val="150000"/>
              </a:lnSpc>
            </a:pPr>
            <a:r>
              <a:rPr lang="sv-SE" dirty="0">
                <a:solidFill>
                  <a:schemeClr val="tx2"/>
                </a:solidFill>
                <a:latin typeface="+mj-lt"/>
                <a:cs typeface="Segoe UI" pitchFamily="34"/>
              </a:rPr>
              <a:t>Corporate </a:t>
            </a:r>
            <a:r>
              <a:rPr lang="sv-SE" dirty="0" err="1">
                <a:solidFill>
                  <a:schemeClr val="tx2"/>
                </a:solidFill>
                <a:latin typeface="+mj-lt"/>
                <a:cs typeface="Segoe UI" pitchFamily="34"/>
              </a:rPr>
              <a:t>agreement</a:t>
            </a:r>
            <a:r>
              <a:rPr lang="sv-SE" dirty="0">
                <a:solidFill>
                  <a:schemeClr val="tx2"/>
                </a:solidFill>
                <a:latin typeface="+mj-lt"/>
                <a:cs typeface="Segoe UI" pitchFamily="34"/>
              </a:rPr>
              <a:t>, </a:t>
            </a:r>
            <a:r>
              <a:rPr lang="sv-SE" b="1" dirty="0">
                <a:solidFill>
                  <a:schemeClr val="tx2"/>
                </a:solidFill>
                <a:latin typeface="+mj-lt"/>
                <a:cs typeface="Segoe UI" pitchFamily="34"/>
              </a:rPr>
              <a:t>13</a:t>
            </a:r>
          </a:p>
          <a:p>
            <a:pPr>
              <a:lnSpc>
                <a:spcPct val="150000"/>
              </a:lnSpc>
            </a:pPr>
            <a:r>
              <a:rPr lang="sv-SE" dirty="0">
                <a:solidFill>
                  <a:schemeClr val="tx2"/>
                </a:solidFill>
                <a:latin typeface="+mj-lt"/>
                <a:cs typeface="Segoe UI" pitchFamily="34"/>
              </a:rPr>
              <a:t>Construction </a:t>
            </a:r>
            <a:r>
              <a:rPr lang="sv-SE" dirty="0" err="1">
                <a:solidFill>
                  <a:schemeClr val="tx2"/>
                </a:solidFill>
                <a:latin typeface="+mj-lt"/>
                <a:cs typeface="Segoe UI" pitchFamily="34"/>
              </a:rPr>
              <a:t>agreement</a:t>
            </a:r>
            <a:r>
              <a:rPr lang="sv-SE" dirty="0">
                <a:solidFill>
                  <a:schemeClr val="tx2"/>
                </a:solidFill>
                <a:latin typeface="+mj-lt"/>
                <a:cs typeface="Segoe UI" pitchFamily="34"/>
              </a:rPr>
              <a:t>, </a:t>
            </a:r>
            <a:r>
              <a:rPr lang="sv-SE" b="1" dirty="0">
                <a:solidFill>
                  <a:schemeClr val="tx2"/>
                </a:solidFill>
                <a:latin typeface="+mj-lt"/>
                <a:cs typeface="Segoe UI" pitchFamily="34"/>
              </a:rPr>
              <a:t>11</a:t>
            </a:r>
          </a:p>
          <a:p>
            <a:pPr>
              <a:lnSpc>
                <a:spcPct val="150000"/>
              </a:lnSpc>
            </a:pPr>
            <a:r>
              <a:rPr lang="sv-SE" dirty="0" err="1">
                <a:solidFill>
                  <a:schemeClr val="tx2"/>
                </a:solidFill>
                <a:latin typeface="+mj-lt"/>
                <a:cs typeface="Segoe UI" pitchFamily="34"/>
              </a:rPr>
              <a:t>Cooperation</a:t>
            </a:r>
            <a:r>
              <a:rPr lang="sv-SE" dirty="0">
                <a:solidFill>
                  <a:schemeClr val="tx2"/>
                </a:solidFill>
                <a:latin typeface="+mj-lt"/>
                <a:cs typeface="Segoe UI" pitchFamily="34"/>
              </a:rPr>
              <a:t> </a:t>
            </a:r>
            <a:r>
              <a:rPr lang="sv-SE" dirty="0" err="1">
                <a:solidFill>
                  <a:schemeClr val="tx2"/>
                </a:solidFill>
                <a:latin typeface="+mj-lt"/>
                <a:cs typeface="Segoe UI" pitchFamily="34"/>
              </a:rPr>
              <a:t>agreement</a:t>
            </a:r>
            <a:r>
              <a:rPr lang="sv-SE" dirty="0">
                <a:solidFill>
                  <a:schemeClr val="tx2"/>
                </a:solidFill>
                <a:latin typeface="+mj-lt"/>
                <a:cs typeface="Segoe UI" pitchFamily="34"/>
              </a:rPr>
              <a:t>, </a:t>
            </a:r>
            <a:r>
              <a:rPr lang="sv-SE" b="1" dirty="0">
                <a:solidFill>
                  <a:schemeClr val="tx2"/>
                </a:solidFill>
                <a:latin typeface="+mj-lt"/>
                <a:cs typeface="Segoe UI" pitchFamily="34"/>
              </a:rPr>
              <a:t>11</a:t>
            </a:r>
          </a:p>
          <a:p>
            <a:pPr>
              <a:lnSpc>
                <a:spcPct val="150000"/>
              </a:lnSpc>
            </a:pPr>
            <a:r>
              <a:rPr lang="sv-SE" dirty="0" err="1">
                <a:solidFill>
                  <a:schemeClr val="tx2"/>
                </a:solidFill>
                <a:latin typeface="+mj-lt"/>
                <a:cs typeface="Segoe UI" pitchFamily="34"/>
              </a:rPr>
              <a:t>Employment</a:t>
            </a:r>
            <a:r>
              <a:rPr lang="sv-SE" dirty="0">
                <a:solidFill>
                  <a:schemeClr val="tx2"/>
                </a:solidFill>
                <a:latin typeface="+mj-lt"/>
                <a:cs typeface="Segoe UI" pitchFamily="34"/>
              </a:rPr>
              <a:t> </a:t>
            </a:r>
            <a:r>
              <a:rPr lang="sv-SE" dirty="0" err="1">
                <a:solidFill>
                  <a:schemeClr val="tx2"/>
                </a:solidFill>
                <a:latin typeface="+mj-lt"/>
                <a:cs typeface="Segoe UI" pitchFamily="34"/>
              </a:rPr>
              <a:t>contract</a:t>
            </a:r>
            <a:r>
              <a:rPr lang="sv-SE" dirty="0">
                <a:solidFill>
                  <a:schemeClr val="tx2"/>
                </a:solidFill>
                <a:latin typeface="+mj-lt"/>
                <a:cs typeface="Segoe UI" pitchFamily="34"/>
              </a:rPr>
              <a:t>, </a:t>
            </a:r>
            <a:r>
              <a:rPr lang="sv-SE" b="1" dirty="0">
                <a:solidFill>
                  <a:schemeClr val="tx2"/>
                </a:solidFill>
                <a:latin typeface="+mj-lt"/>
                <a:cs typeface="Segoe UI" pitchFamily="34"/>
              </a:rPr>
              <a:t>6</a:t>
            </a:r>
          </a:p>
          <a:p>
            <a:pPr>
              <a:lnSpc>
                <a:spcPct val="150000"/>
              </a:lnSpc>
            </a:pPr>
            <a:r>
              <a:rPr lang="sv-SE" dirty="0" err="1">
                <a:solidFill>
                  <a:schemeClr val="tx2"/>
                </a:solidFill>
                <a:latin typeface="+mj-lt"/>
                <a:cs typeface="Segoe UI" pitchFamily="34"/>
              </a:rPr>
              <a:t>Intellectual</a:t>
            </a:r>
            <a:r>
              <a:rPr lang="sv-SE" dirty="0">
                <a:solidFill>
                  <a:schemeClr val="tx2"/>
                </a:solidFill>
                <a:latin typeface="+mj-lt"/>
                <a:cs typeface="Segoe UI" pitchFamily="34"/>
              </a:rPr>
              <a:t> </a:t>
            </a:r>
            <a:r>
              <a:rPr lang="sv-SE" dirty="0" err="1">
                <a:solidFill>
                  <a:schemeClr val="tx2"/>
                </a:solidFill>
                <a:latin typeface="+mj-lt"/>
                <a:cs typeface="Segoe UI" pitchFamily="34"/>
              </a:rPr>
              <a:t>property</a:t>
            </a:r>
            <a:r>
              <a:rPr lang="sv-SE" dirty="0">
                <a:solidFill>
                  <a:schemeClr val="tx2"/>
                </a:solidFill>
                <a:latin typeface="+mj-lt"/>
                <a:cs typeface="Segoe UI" pitchFamily="34"/>
              </a:rPr>
              <a:t> </a:t>
            </a:r>
            <a:r>
              <a:rPr lang="sv-SE" dirty="0" err="1">
                <a:solidFill>
                  <a:schemeClr val="tx2"/>
                </a:solidFill>
                <a:latin typeface="+mj-lt"/>
                <a:cs typeface="Segoe UI" pitchFamily="34"/>
              </a:rPr>
              <a:t>agreement</a:t>
            </a:r>
            <a:r>
              <a:rPr lang="sv-SE" dirty="0">
                <a:solidFill>
                  <a:schemeClr val="tx2"/>
                </a:solidFill>
                <a:latin typeface="+mj-lt"/>
                <a:cs typeface="Segoe UI" pitchFamily="34"/>
              </a:rPr>
              <a:t>, </a:t>
            </a:r>
            <a:r>
              <a:rPr lang="sv-SE" b="1" dirty="0">
                <a:solidFill>
                  <a:schemeClr val="tx2"/>
                </a:solidFill>
                <a:latin typeface="+mj-lt"/>
                <a:cs typeface="Segoe UI" pitchFamily="34"/>
              </a:rPr>
              <a:t>4</a:t>
            </a:r>
          </a:p>
          <a:p>
            <a:pPr>
              <a:lnSpc>
                <a:spcPct val="150000"/>
              </a:lnSpc>
            </a:pPr>
            <a:r>
              <a:rPr lang="sv-SE" dirty="0" err="1">
                <a:solidFill>
                  <a:schemeClr val="tx2"/>
                </a:solidFill>
                <a:latin typeface="+mj-lt"/>
                <a:cs typeface="Segoe UI" pitchFamily="34"/>
              </a:rPr>
              <a:t>Licence</a:t>
            </a:r>
            <a:r>
              <a:rPr lang="sv-SE" dirty="0">
                <a:solidFill>
                  <a:schemeClr val="tx2"/>
                </a:solidFill>
                <a:latin typeface="+mj-lt"/>
                <a:cs typeface="Segoe UI" pitchFamily="34"/>
              </a:rPr>
              <a:t> </a:t>
            </a:r>
            <a:r>
              <a:rPr lang="sv-SE" dirty="0" err="1">
                <a:solidFill>
                  <a:schemeClr val="tx2"/>
                </a:solidFill>
                <a:latin typeface="+mj-lt"/>
                <a:cs typeface="Segoe UI" pitchFamily="34"/>
              </a:rPr>
              <a:t>agreement</a:t>
            </a:r>
            <a:r>
              <a:rPr lang="sv-SE" dirty="0">
                <a:solidFill>
                  <a:schemeClr val="tx2"/>
                </a:solidFill>
                <a:latin typeface="+mj-lt"/>
                <a:cs typeface="Segoe UI" pitchFamily="34"/>
              </a:rPr>
              <a:t>, </a:t>
            </a:r>
            <a:r>
              <a:rPr lang="sv-SE" b="1" dirty="0">
                <a:solidFill>
                  <a:schemeClr val="tx2"/>
                </a:solidFill>
                <a:latin typeface="+mj-lt"/>
                <a:cs typeface="Segoe UI" pitchFamily="34"/>
              </a:rPr>
              <a:t>3</a:t>
            </a:r>
          </a:p>
          <a:p>
            <a:pPr>
              <a:lnSpc>
                <a:spcPct val="150000"/>
              </a:lnSpc>
            </a:pPr>
            <a:r>
              <a:rPr lang="sv-SE" dirty="0">
                <a:solidFill>
                  <a:schemeClr val="tx2"/>
                </a:solidFill>
                <a:latin typeface="+mj-lt"/>
                <a:cs typeface="Segoe UI" pitchFamily="34"/>
              </a:rPr>
              <a:t>Bilateral investment </a:t>
            </a:r>
            <a:r>
              <a:rPr lang="sv-SE" dirty="0" err="1">
                <a:solidFill>
                  <a:schemeClr val="tx2"/>
                </a:solidFill>
                <a:latin typeface="+mj-lt"/>
                <a:cs typeface="Segoe UI" pitchFamily="34"/>
              </a:rPr>
              <a:t>treaty</a:t>
            </a:r>
            <a:r>
              <a:rPr lang="sv-SE" dirty="0">
                <a:solidFill>
                  <a:schemeClr val="tx2"/>
                </a:solidFill>
                <a:latin typeface="+mj-lt"/>
                <a:cs typeface="Segoe UI" pitchFamily="34"/>
              </a:rPr>
              <a:t>, </a:t>
            </a:r>
            <a:r>
              <a:rPr lang="sv-SE" b="1" dirty="0">
                <a:solidFill>
                  <a:schemeClr val="tx2"/>
                </a:solidFill>
                <a:latin typeface="+mj-lt"/>
                <a:cs typeface="Segoe UI" pitchFamily="34"/>
              </a:rPr>
              <a:t>2</a:t>
            </a:r>
          </a:p>
          <a:p>
            <a:pPr>
              <a:lnSpc>
                <a:spcPct val="150000"/>
              </a:lnSpc>
            </a:pPr>
            <a:r>
              <a:rPr lang="sv-SE" dirty="0">
                <a:solidFill>
                  <a:schemeClr val="tx2"/>
                </a:solidFill>
                <a:latin typeface="+mj-lt"/>
                <a:cs typeface="Segoe UI" pitchFamily="34"/>
              </a:rPr>
              <a:t>Settlement </a:t>
            </a:r>
            <a:r>
              <a:rPr lang="sv-SE" dirty="0" err="1">
                <a:solidFill>
                  <a:schemeClr val="tx2"/>
                </a:solidFill>
                <a:latin typeface="+mj-lt"/>
                <a:cs typeface="Segoe UI" pitchFamily="34"/>
              </a:rPr>
              <a:t>agreement</a:t>
            </a:r>
            <a:r>
              <a:rPr lang="sv-SE" dirty="0">
                <a:solidFill>
                  <a:schemeClr val="tx2"/>
                </a:solidFill>
                <a:latin typeface="+mj-lt"/>
                <a:cs typeface="Segoe UI" pitchFamily="34"/>
              </a:rPr>
              <a:t>, </a:t>
            </a:r>
            <a:r>
              <a:rPr lang="sv-SE" b="1" dirty="0">
                <a:solidFill>
                  <a:schemeClr val="tx2"/>
                </a:solidFill>
                <a:latin typeface="+mj-lt"/>
                <a:cs typeface="Segoe UI" pitchFamily="34"/>
              </a:rPr>
              <a:t>1</a:t>
            </a:r>
          </a:p>
        </p:txBody>
      </p:sp>
      <p:sp>
        <p:nvSpPr>
          <p:cNvPr id="6" name="textruta 5">
            <a:extLst>
              <a:ext uri="{FF2B5EF4-FFF2-40B4-BE49-F238E27FC236}">
                <a16:creationId xmlns:a16="http://schemas.microsoft.com/office/drawing/2014/main" id="{928D091F-B5A0-453F-9061-BD33A273A926}"/>
              </a:ext>
            </a:extLst>
          </p:cNvPr>
          <p:cNvSpPr txBox="1"/>
          <p:nvPr/>
        </p:nvSpPr>
        <p:spPr>
          <a:xfrm>
            <a:off x="352425" y="1495425"/>
            <a:ext cx="2885770" cy="369332"/>
          </a:xfrm>
          <a:prstGeom prst="rect">
            <a:avLst/>
          </a:prstGeom>
          <a:noFill/>
        </p:spPr>
        <p:txBody>
          <a:bodyPr wrap="square" rtlCol="0">
            <a:spAutoFit/>
          </a:bodyPr>
          <a:lstStyle/>
          <a:p>
            <a:r>
              <a:rPr lang="sv-SE" dirty="0" err="1">
                <a:solidFill>
                  <a:schemeClr val="tx2"/>
                </a:solidFill>
                <a:latin typeface="+mj-lt"/>
                <a:cs typeface="Segoe UI" pitchFamily="34"/>
              </a:rPr>
              <a:t>Top</a:t>
            </a:r>
            <a:r>
              <a:rPr lang="sv-SE" dirty="0">
                <a:solidFill>
                  <a:schemeClr val="tx2"/>
                </a:solidFill>
                <a:latin typeface="+mj-lt"/>
                <a:cs typeface="Segoe UI" pitchFamily="34"/>
              </a:rPr>
              <a:t> 3 </a:t>
            </a:r>
            <a:r>
              <a:rPr lang="sv-SE" dirty="0" err="1">
                <a:solidFill>
                  <a:schemeClr val="tx2"/>
                </a:solidFill>
                <a:latin typeface="+mj-lt"/>
                <a:cs typeface="Segoe UI" pitchFamily="34"/>
              </a:rPr>
              <a:t>disputed</a:t>
            </a:r>
            <a:r>
              <a:rPr lang="sv-SE" dirty="0">
                <a:solidFill>
                  <a:schemeClr val="tx2"/>
                </a:solidFill>
                <a:latin typeface="+mj-lt"/>
                <a:cs typeface="Segoe UI" pitchFamily="34"/>
              </a:rPr>
              <a:t> </a:t>
            </a:r>
            <a:r>
              <a:rPr lang="sv-SE" dirty="0" err="1">
                <a:solidFill>
                  <a:schemeClr val="tx2"/>
                </a:solidFill>
                <a:latin typeface="+mj-lt"/>
                <a:cs typeface="Segoe UI" pitchFamily="34"/>
              </a:rPr>
              <a:t>agreements</a:t>
            </a:r>
            <a:r>
              <a:rPr lang="sv-SE" dirty="0">
                <a:solidFill>
                  <a:schemeClr val="tx2"/>
                </a:solidFill>
                <a:latin typeface="+mj-lt"/>
                <a:cs typeface="Segoe UI" pitchFamily="34"/>
              </a:rPr>
              <a:t>: </a:t>
            </a:r>
            <a:endParaRPr lang="sv-SE" dirty="0"/>
          </a:p>
        </p:txBody>
      </p:sp>
      <p:pic>
        <p:nvPicPr>
          <p:cNvPr id="5122" name="Picture 2" descr="Kostnadsfri bild av arkitektur, brygga, byggnad">
            <a:extLst>
              <a:ext uri="{FF2B5EF4-FFF2-40B4-BE49-F238E27FC236}">
                <a16:creationId xmlns:a16="http://schemas.microsoft.com/office/drawing/2014/main" id="{488824F7-3B56-4F6C-AA2F-47952543795D}"/>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500408" y="0"/>
            <a:ext cx="3701522" cy="36800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349319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2E5C7BDC-2002-433C-9319-C5D410413FA4}"/>
              </a:ext>
            </a:extLst>
          </p:cNvPr>
          <p:cNvSpPr>
            <a:spLocks noGrp="1"/>
          </p:cNvSpPr>
          <p:nvPr>
            <p:ph type="title"/>
          </p:nvPr>
        </p:nvSpPr>
        <p:spPr>
          <a:xfrm>
            <a:off x="1097095" y="316373"/>
            <a:ext cx="5617113" cy="1226762"/>
          </a:xfrm>
        </p:spPr>
        <p:txBody>
          <a:bodyPr>
            <a:normAutofit/>
          </a:bodyPr>
          <a:lstStyle/>
          <a:p>
            <a:r>
              <a:rPr lang="sv-SE" sz="4000" dirty="0" err="1">
                <a:solidFill>
                  <a:schemeClr val="tx2"/>
                </a:solidFill>
              </a:rPr>
              <a:t>Time</a:t>
            </a:r>
            <a:r>
              <a:rPr lang="sv-SE" sz="4000" dirty="0">
                <a:solidFill>
                  <a:schemeClr val="tx2"/>
                </a:solidFill>
              </a:rPr>
              <a:t> for rendering </a:t>
            </a:r>
            <a:r>
              <a:rPr lang="sv-SE" sz="4000" dirty="0" err="1">
                <a:solidFill>
                  <a:schemeClr val="tx2"/>
                </a:solidFill>
              </a:rPr>
              <a:t>award</a:t>
            </a:r>
            <a:endParaRPr lang="sv-SE" sz="4000" dirty="0">
              <a:solidFill>
                <a:schemeClr val="tx2"/>
              </a:solidFill>
            </a:endParaRPr>
          </a:p>
        </p:txBody>
      </p:sp>
      <p:graphicFrame>
        <p:nvGraphicFramePr>
          <p:cNvPr id="32" name="Platshållare för innehåll 2">
            <a:extLst>
              <a:ext uri="{FF2B5EF4-FFF2-40B4-BE49-F238E27FC236}">
                <a16:creationId xmlns:a16="http://schemas.microsoft.com/office/drawing/2014/main" id="{8CD7AB47-B9FD-40B8-BD16-4638EBF02ABB}"/>
              </a:ext>
            </a:extLst>
          </p:cNvPr>
          <p:cNvGraphicFramePr>
            <a:graphicFrameLocks noGrp="1"/>
          </p:cNvGraphicFramePr>
          <p:nvPr>
            <p:ph idx="1"/>
            <p:extLst>
              <p:ext uri="{D42A27DB-BD31-4B8C-83A1-F6EECF244321}">
                <p14:modId xmlns:p14="http://schemas.microsoft.com/office/powerpoint/2010/main" val="1402808308"/>
              </p:ext>
            </p:extLst>
          </p:nvPr>
        </p:nvGraphicFramePr>
        <p:xfrm>
          <a:off x="653575" y="1748389"/>
          <a:ext cx="3213638" cy="3720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Zástupný symbol pro zápatí 3">
            <a:extLst>
              <a:ext uri="{FF2B5EF4-FFF2-40B4-BE49-F238E27FC236}">
                <a16:creationId xmlns:a16="http://schemas.microsoft.com/office/drawing/2014/main" id="{EC8FB5E5-A8E6-49F0-B1DC-E587EF2495AF}"/>
              </a:ext>
            </a:extLst>
          </p:cNvPr>
          <p:cNvSpPr>
            <a:spLocks noGrp="1"/>
          </p:cNvSpPr>
          <p:nvPr>
            <p:ph type="ftr" sz="quarter" idx="11"/>
          </p:nvPr>
        </p:nvSpPr>
        <p:spPr/>
        <p:txBody>
          <a:bodyPr>
            <a:normAutofit/>
          </a:bodyPr>
          <a:lstStyle/>
          <a:p>
            <a:pPr>
              <a:lnSpc>
                <a:spcPct val="90000"/>
              </a:lnSpc>
              <a:spcAft>
                <a:spcPts val="600"/>
              </a:spcAft>
            </a:pPr>
            <a:r>
              <a:rPr lang="sv-SE" sz="900"/>
              <a:t>www.amelegal.se | info@amelegal.se | +46 8 20 06 10 |  Kungsgatan 29, Stockholm | BOX 7330, 103 90 STOCKHOLM</a:t>
            </a:r>
          </a:p>
        </p:txBody>
      </p:sp>
      <p:pic>
        <p:nvPicPr>
          <p:cNvPr id="18" name="Picture 4">
            <a:extLst>
              <a:ext uri="{FF2B5EF4-FFF2-40B4-BE49-F238E27FC236}">
                <a16:creationId xmlns:a16="http://schemas.microsoft.com/office/drawing/2014/main" id="{715B9272-BD86-47A6-8F3C-A8E11EC35957}"/>
              </a:ext>
            </a:extLst>
          </p:cNvPr>
          <p:cNvPicPr>
            <a:picLocks noChangeAspect="1" noChangeArrowheads="1"/>
          </p:cNvPicPr>
          <p:nvPr/>
        </p:nvPicPr>
        <p:blipFill>
          <a:blip r:embed="rId7">
            <a:extLst>
              <a:ext uri="{28A0092B-C50C-407E-A947-70E740481C1C}">
                <a14:useLocalDpi xmlns:a14="http://schemas.microsoft.com/office/drawing/2010/main" val="0"/>
              </a:ext>
            </a:extLst>
          </a:blip>
          <a:stretch>
            <a:fillRect/>
          </a:stretch>
        </p:blipFill>
        <p:spPr bwMode="auto">
          <a:xfrm>
            <a:off x="7955994" y="5610215"/>
            <a:ext cx="4331772" cy="1093772"/>
          </a:xfrm>
          <a:prstGeom prst="rect">
            <a:avLst/>
          </a:prstGeom>
          <a:noFill/>
          <a:extLst>
            <a:ext uri="{909E8E84-426E-40DD-AFC4-6F175D3DCCD1}">
              <a14:hiddenFill xmlns:a14="http://schemas.microsoft.com/office/drawing/2010/main">
                <a:solidFill>
                  <a:srgbClr val="FFFFFF"/>
                </a:solidFill>
              </a14:hiddenFill>
            </a:ext>
          </a:extLst>
        </p:spPr>
      </p:pic>
      <p:pic>
        <p:nvPicPr>
          <p:cNvPr id="5" name="Bildobjekt 4">
            <a:extLst>
              <a:ext uri="{FF2B5EF4-FFF2-40B4-BE49-F238E27FC236}">
                <a16:creationId xmlns:a16="http://schemas.microsoft.com/office/drawing/2014/main" id="{DB0A089D-211D-66B6-9FED-453A86CEBB78}"/>
              </a:ext>
            </a:extLst>
          </p:cNvPr>
          <p:cNvPicPr>
            <a:picLocks noChangeAspect="1"/>
          </p:cNvPicPr>
          <p:nvPr/>
        </p:nvPicPr>
        <p:blipFill>
          <a:blip r:embed="rId8"/>
          <a:stretch>
            <a:fillRect/>
          </a:stretch>
        </p:blipFill>
        <p:spPr>
          <a:xfrm>
            <a:off x="4652062" y="2858877"/>
            <a:ext cx="6767147" cy="2615411"/>
          </a:xfrm>
          <a:prstGeom prst="rect">
            <a:avLst/>
          </a:prstGeom>
        </p:spPr>
      </p:pic>
      <p:pic>
        <p:nvPicPr>
          <p:cNvPr id="6146" name="Picture 2" descr="Kostnadsfri bild av betongstruktur, bilar, byggnader">
            <a:extLst>
              <a:ext uri="{FF2B5EF4-FFF2-40B4-BE49-F238E27FC236}">
                <a16:creationId xmlns:a16="http://schemas.microsoft.com/office/drawing/2014/main" id="{EC993EBC-07CF-4F35-B341-5C17358E35F0}"/>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9001294" y="-7393"/>
            <a:ext cx="3221555" cy="40269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896623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2" descr="Kostnadsfri bild av arkitektur, byggnader, flod">
            <a:extLst>
              <a:ext uri="{FF2B5EF4-FFF2-40B4-BE49-F238E27FC236}">
                <a16:creationId xmlns:a16="http://schemas.microsoft.com/office/drawing/2014/main" id="{8282210D-F7EB-41B4-973B-FD2D8BA5868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23103" r="9091"/>
          <a:stretch/>
        </p:blipFill>
        <p:spPr bwMode="auto">
          <a:xfrm>
            <a:off x="0" y="0"/>
            <a:ext cx="12191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2" name="Nadpis 1">
            <a:extLst>
              <a:ext uri="{FF2B5EF4-FFF2-40B4-BE49-F238E27FC236}">
                <a16:creationId xmlns:a16="http://schemas.microsoft.com/office/drawing/2014/main" id="{73F2B20B-4FE0-40F4-A8CD-D6D33099268C}"/>
              </a:ext>
            </a:extLst>
          </p:cNvPr>
          <p:cNvSpPr>
            <a:spLocks noGrp="1"/>
          </p:cNvSpPr>
          <p:nvPr>
            <p:ph type="title"/>
          </p:nvPr>
        </p:nvSpPr>
        <p:spPr>
          <a:xfrm>
            <a:off x="594804" y="1320851"/>
            <a:ext cx="6619811" cy="1342449"/>
          </a:xfrm>
        </p:spPr>
        <p:txBody>
          <a:bodyPr vert="horz" lIns="91440" tIns="45720" rIns="91440" bIns="45720" rtlCol="0">
            <a:normAutofit/>
          </a:bodyPr>
          <a:lstStyle/>
          <a:p>
            <a:r>
              <a:rPr lang="en-US" sz="4000" dirty="0">
                <a:solidFill>
                  <a:schemeClr val="tx2"/>
                </a:solidFill>
              </a:rPr>
              <a:t>C</a:t>
            </a:r>
            <a:r>
              <a:rPr lang="en-US" sz="4000" kern="1200" dirty="0">
                <a:solidFill>
                  <a:schemeClr val="tx2"/>
                </a:solidFill>
                <a:latin typeface="+mj-lt"/>
                <a:ea typeface="+mj-ea"/>
                <a:cs typeface="+mj-cs"/>
              </a:rPr>
              <a:t>onclusion</a:t>
            </a:r>
          </a:p>
        </p:txBody>
      </p:sp>
      <p:sp>
        <p:nvSpPr>
          <p:cNvPr id="25" name="Platshållare för innehåll 3">
            <a:extLst>
              <a:ext uri="{FF2B5EF4-FFF2-40B4-BE49-F238E27FC236}">
                <a16:creationId xmlns:a16="http://schemas.microsoft.com/office/drawing/2014/main" id="{93EFCC7B-5D30-4107-95BB-3CD57C773709}"/>
              </a:ext>
            </a:extLst>
          </p:cNvPr>
          <p:cNvSpPr>
            <a:spLocks noGrp="1"/>
          </p:cNvSpPr>
          <p:nvPr>
            <p:ph idx="1"/>
          </p:nvPr>
        </p:nvSpPr>
        <p:spPr>
          <a:xfrm>
            <a:off x="594109" y="3533313"/>
            <a:ext cx="6620505" cy="2361460"/>
          </a:xfrm>
        </p:spPr>
        <p:txBody>
          <a:bodyPr>
            <a:noAutofit/>
          </a:bodyPr>
          <a:lstStyle/>
          <a:p>
            <a:pPr marL="0" indent="0">
              <a:spcAft>
                <a:spcPts val="1200"/>
              </a:spcAft>
              <a:buNone/>
            </a:pPr>
            <a:r>
              <a:rPr lang="en-US" sz="1800" dirty="0">
                <a:solidFill>
                  <a:schemeClr val="bg1"/>
                </a:solidFill>
                <a:effectLst/>
                <a:latin typeface="Calibri" panose="020F0502020204030204" pitchFamily="34" charset="0"/>
                <a:ea typeface="Calibri" panose="020F0502020204030204" pitchFamily="34" charset="0"/>
              </a:rPr>
              <a:t>There are many advantages to choosing Sweden and the SCC as the place for arbitral proceedings. It is one of the world's leading arbitration institutes with fast proceedings and </a:t>
            </a:r>
            <a:r>
              <a:rPr lang="sv-SE" sz="1800" dirty="0">
                <a:solidFill>
                  <a:schemeClr val="bg1"/>
                </a:solidFill>
                <a:effectLst/>
                <a:latin typeface="Calibri" panose="020F0502020204030204" pitchFamily="34" charset="0"/>
                <a:ea typeface="Calibri" panose="020F0502020204030204" pitchFamily="34" charset="0"/>
              </a:rPr>
              <a:t>excellent </a:t>
            </a:r>
            <a:r>
              <a:rPr lang="sv-SE" sz="1800" dirty="0" err="1">
                <a:solidFill>
                  <a:schemeClr val="bg1"/>
                </a:solidFill>
                <a:effectLst/>
                <a:latin typeface="Calibri" panose="020F0502020204030204" pitchFamily="34" charset="0"/>
                <a:ea typeface="Calibri" panose="020F0502020204030204" pitchFamily="34" charset="0"/>
              </a:rPr>
              <a:t>procedures</a:t>
            </a:r>
            <a:r>
              <a:rPr lang="sv-SE" sz="1800" dirty="0">
                <a:solidFill>
                  <a:schemeClr val="bg1"/>
                </a:solidFill>
                <a:effectLst/>
                <a:latin typeface="Calibri" panose="020F0502020204030204" pitchFamily="34" charset="0"/>
                <a:ea typeface="Calibri" panose="020F0502020204030204" pitchFamily="34" charset="0"/>
              </a:rPr>
              <a:t> </a:t>
            </a:r>
            <a:r>
              <a:rPr lang="sv-SE" sz="1800" dirty="0" err="1">
                <a:solidFill>
                  <a:schemeClr val="bg1"/>
                </a:solidFill>
                <a:effectLst/>
                <a:latin typeface="Calibri" panose="020F0502020204030204" pitchFamily="34" charset="0"/>
                <a:ea typeface="Calibri" panose="020F0502020204030204" pitchFamily="34" charset="0"/>
              </a:rPr>
              <a:t>when</a:t>
            </a:r>
            <a:r>
              <a:rPr lang="sv-SE" sz="1800" dirty="0">
                <a:solidFill>
                  <a:schemeClr val="bg1"/>
                </a:solidFill>
                <a:effectLst/>
                <a:latin typeface="Calibri" panose="020F0502020204030204" pitchFamily="34" charset="0"/>
                <a:ea typeface="Calibri" panose="020F0502020204030204" pitchFamily="34" charset="0"/>
              </a:rPr>
              <a:t> it </a:t>
            </a:r>
            <a:r>
              <a:rPr lang="sv-SE" sz="1800" dirty="0" err="1">
                <a:solidFill>
                  <a:schemeClr val="bg1"/>
                </a:solidFill>
                <a:effectLst/>
                <a:latin typeface="Calibri" panose="020F0502020204030204" pitchFamily="34" charset="0"/>
                <a:ea typeface="Calibri" panose="020F0502020204030204" pitchFamily="34" charset="0"/>
              </a:rPr>
              <a:t>comes</a:t>
            </a:r>
            <a:r>
              <a:rPr lang="sv-SE" sz="1800" dirty="0">
                <a:solidFill>
                  <a:schemeClr val="bg1"/>
                </a:solidFill>
                <a:effectLst/>
                <a:latin typeface="Calibri" panose="020F0502020204030204" pitchFamily="34" charset="0"/>
                <a:ea typeface="Calibri" panose="020F0502020204030204" pitchFamily="34" charset="0"/>
              </a:rPr>
              <a:t> to handling international </a:t>
            </a:r>
            <a:r>
              <a:rPr lang="sv-SE" sz="1800" dirty="0" err="1">
                <a:solidFill>
                  <a:schemeClr val="bg1"/>
                </a:solidFill>
                <a:effectLst/>
                <a:latin typeface="Calibri" panose="020F0502020204030204" pitchFamily="34" charset="0"/>
                <a:ea typeface="Calibri" panose="020F0502020204030204" pitchFamily="34" charset="0"/>
              </a:rPr>
              <a:t>disputes</a:t>
            </a:r>
            <a:r>
              <a:rPr lang="sv-SE" sz="1800" dirty="0">
                <a:solidFill>
                  <a:schemeClr val="bg1"/>
                </a:solidFill>
                <a:effectLst/>
                <a:latin typeface="Calibri" panose="020F0502020204030204" pitchFamily="34" charset="0"/>
                <a:ea typeface="Calibri" panose="020F0502020204030204" pitchFamily="34" charset="0"/>
              </a:rPr>
              <a:t>. </a:t>
            </a:r>
            <a:r>
              <a:rPr lang="en-US" sz="1800" dirty="0">
                <a:solidFill>
                  <a:schemeClr val="bg1"/>
                </a:solidFill>
                <a:effectLst/>
                <a:latin typeface="Calibri" panose="020F0502020204030204" pitchFamily="34" charset="0"/>
                <a:ea typeface="Calibri" panose="020F0502020204030204" pitchFamily="34" charset="0"/>
              </a:rPr>
              <a:t>The SCC procedural rules are in line with the best practices in international arbitration and our lawyers have extensive experience litigating under them. Should you have any questions about arbitral proceedings in Sweden, please contact Johannes Marszalek (</a:t>
            </a:r>
            <a:r>
              <a:rPr lang="en-US" sz="1800" u="sng" dirty="0">
                <a:solidFill>
                  <a:schemeClr val="bg1"/>
                </a:solidFill>
                <a:effectLst/>
                <a:latin typeface="Calibri" panose="020F0502020204030204" pitchFamily="34" charset="0"/>
                <a:ea typeface="Calibri" panose="020F0502020204030204" pitchFamily="34" charset="0"/>
                <a:hlinkClick r:id="rId3">
                  <a:extLst>
                    <a:ext uri="{A12FA001-AC4F-418D-AE19-62706E023703}">
                      <ahyp:hlinkClr xmlns:ahyp="http://schemas.microsoft.com/office/drawing/2018/hyperlinkcolor" val="tx"/>
                    </a:ext>
                  </a:extLst>
                </a:hlinkClick>
              </a:rPr>
              <a:t>johannes.marszalek@amelegal.se</a:t>
            </a:r>
            <a:r>
              <a:rPr lang="en-US" sz="1800" dirty="0">
                <a:solidFill>
                  <a:schemeClr val="bg1"/>
                </a:solidFill>
                <a:effectLst/>
                <a:latin typeface="Calibri" panose="020F0502020204030204" pitchFamily="34" charset="0"/>
                <a:ea typeface="Calibri" panose="020F0502020204030204" pitchFamily="34" charset="0"/>
              </a:rPr>
              <a:t>) partner at MORE Evander.</a:t>
            </a:r>
            <a:endParaRPr lang="sv-SE" sz="1800" dirty="0">
              <a:solidFill>
                <a:schemeClr val="bg1"/>
              </a:solidFill>
              <a:effectLst/>
              <a:latin typeface="Calibri" panose="020F0502020204030204" pitchFamily="34" charset="0"/>
              <a:ea typeface="Calibri" panose="020F0502020204030204" pitchFamily="34" charset="0"/>
            </a:endParaRPr>
          </a:p>
          <a:p>
            <a:pPr marL="0" indent="0">
              <a:spcAft>
                <a:spcPts val="1200"/>
              </a:spcAft>
              <a:buNone/>
            </a:pPr>
            <a:endParaRPr lang="sv-SE" sz="1200" i="1" dirty="0"/>
          </a:p>
        </p:txBody>
      </p:sp>
      <p:sp>
        <p:nvSpPr>
          <p:cNvPr id="4" name="Zástupný symbol pro zápatí 3">
            <a:extLst>
              <a:ext uri="{FF2B5EF4-FFF2-40B4-BE49-F238E27FC236}">
                <a16:creationId xmlns:a16="http://schemas.microsoft.com/office/drawing/2014/main" id="{D98F13BB-050E-4285-9985-99360A5D2C34}"/>
              </a:ext>
            </a:extLst>
          </p:cNvPr>
          <p:cNvSpPr>
            <a:spLocks noGrp="1"/>
          </p:cNvSpPr>
          <p:nvPr>
            <p:ph type="ftr" sz="quarter" idx="11"/>
          </p:nvPr>
        </p:nvSpPr>
        <p:spPr/>
        <p:txBody>
          <a:bodyPr vert="horz" lIns="91440" tIns="45720" rIns="91440" bIns="45720" rtlCol="0">
            <a:normAutofit/>
          </a:bodyPr>
          <a:lstStyle/>
          <a:p>
            <a:pPr>
              <a:lnSpc>
                <a:spcPct val="90000"/>
              </a:lnSpc>
              <a:spcAft>
                <a:spcPts val="600"/>
              </a:spcAft>
            </a:pPr>
            <a:r>
              <a:rPr lang="en-US" sz="900" kern="1200">
                <a:solidFill>
                  <a:srgbClr val="FFFFFF"/>
                </a:solidFill>
                <a:latin typeface="+mn-lt"/>
                <a:ea typeface="+mn-ea"/>
                <a:cs typeface="+mn-cs"/>
              </a:rPr>
              <a:t>www.amelegal.se | info@amelegal.se | +46 8 20 06 10 |  Kungsgatan 29, Stockholm | BOX 7330, 103 90 STOCKHOLM</a:t>
            </a:r>
          </a:p>
        </p:txBody>
      </p:sp>
      <p:sp>
        <p:nvSpPr>
          <p:cNvPr id="26" name="Platshållare för innehåll 4">
            <a:extLst>
              <a:ext uri="{FF2B5EF4-FFF2-40B4-BE49-F238E27FC236}">
                <a16:creationId xmlns:a16="http://schemas.microsoft.com/office/drawing/2014/main" id="{20168C4D-4B33-4465-AD93-F2D0462BF16D}"/>
              </a:ext>
            </a:extLst>
          </p:cNvPr>
          <p:cNvSpPr txBox="1">
            <a:spLocks/>
          </p:cNvSpPr>
          <p:nvPr/>
        </p:nvSpPr>
        <p:spPr>
          <a:xfrm>
            <a:off x="6611815" y="1320853"/>
            <a:ext cx="5444432" cy="5035496"/>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sv-SE" dirty="0"/>
          </a:p>
        </p:txBody>
      </p:sp>
      <p:pic>
        <p:nvPicPr>
          <p:cNvPr id="8" name="Picture 4">
            <a:extLst>
              <a:ext uri="{FF2B5EF4-FFF2-40B4-BE49-F238E27FC236}">
                <a16:creationId xmlns:a16="http://schemas.microsoft.com/office/drawing/2014/main" id="{FF47F378-CE46-4431-9AC9-470F9831CA97}"/>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7955137" y="5764218"/>
            <a:ext cx="4331772" cy="10937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43916493"/>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Motiv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DFA0F0B4D8F7F54F88EE989F57C3FF4D" ma:contentTypeVersion="9" ma:contentTypeDescription="Create a new document." ma:contentTypeScope="" ma:versionID="f3ef34c074ff067e36a294dcb16c5d74">
  <xsd:schema xmlns:xsd="http://www.w3.org/2001/XMLSchema" xmlns:xs="http://www.w3.org/2001/XMLSchema" xmlns:p="http://schemas.microsoft.com/office/2006/metadata/properties" xmlns:ns2="6da6444b-077e-4e90-bc03-a1cda421489d" targetNamespace="http://schemas.microsoft.com/office/2006/metadata/properties" ma:root="true" ma:fieldsID="e772867009ca4da9f973d592e804f05b" ns2:_="">
    <xsd:import namespace="6da6444b-077e-4e90-bc03-a1cda421489d"/>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AutoTags" minOccurs="0"/>
                <xsd:element ref="ns2:MediaServiceOCR" minOccurs="0"/>
                <xsd:element ref="ns2:MediaServiceGenerationTime" minOccurs="0"/>
                <xsd:element ref="ns2:MediaServiceEventHashCode" minOccurs="0"/>
                <xsd:element ref="ns2: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a6444b-077e-4e90-bc03-a1cda421489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ternalName="MediaServiceDateTake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2676211-F8AA-430D-9E89-D5BA99E855B8}">
  <ds:schemaRefs>
    <ds:schemaRef ds:uri="http://www.w3.org/XML/1998/namespace"/>
    <ds:schemaRef ds:uri="http://purl.org/dc/elements/1.1/"/>
    <ds:schemaRef ds:uri="6da6444b-077e-4e90-bc03-a1cda421489d"/>
    <ds:schemaRef ds:uri="http://purl.org/dc/dcmitype/"/>
    <ds:schemaRef ds:uri="http://schemas.microsoft.com/office/infopath/2007/PartnerControls"/>
    <ds:schemaRef ds:uri="http://purl.org/dc/terms/"/>
    <ds:schemaRef ds:uri="http://schemas.microsoft.com/office/2006/documentManagement/types"/>
    <ds:schemaRef ds:uri="http://schemas.openxmlformats.org/package/2006/metadata/core-properties"/>
    <ds:schemaRef ds:uri="http://schemas.microsoft.com/office/2006/metadata/properties"/>
  </ds:schemaRefs>
</ds:datastoreItem>
</file>

<file path=customXml/itemProps2.xml><?xml version="1.0" encoding="utf-8"?>
<ds:datastoreItem xmlns:ds="http://schemas.openxmlformats.org/officeDocument/2006/customXml" ds:itemID="{77A9ABE1-F67F-4FD0-99D7-7CAEC329C2AD}">
  <ds:schemaRefs>
    <ds:schemaRef ds:uri="http://schemas.microsoft.com/sharepoint/v3/contenttype/forms"/>
  </ds:schemaRefs>
</ds:datastoreItem>
</file>

<file path=customXml/itemProps3.xml><?xml version="1.0" encoding="utf-8"?>
<ds:datastoreItem xmlns:ds="http://schemas.openxmlformats.org/officeDocument/2006/customXml" ds:itemID="{C97EBFB9-287B-492C-BAFE-9AA4FDFC776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a6444b-077e-4e90-bc03-a1cda421489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1974</TotalTime>
  <Words>896</Words>
  <Application>Microsoft Office PowerPoint</Application>
  <PresentationFormat>Bredbild</PresentationFormat>
  <Paragraphs>60</Paragraphs>
  <Slides>8</Slides>
  <Notes>0</Notes>
  <HiddenSlides>0</HiddenSlides>
  <MMClips>0</MMClips>
  <ScaleCrop>false</ScaleCrop>
  <HeadingPairs>
    <vt:vector size="6" baseType="variant">
      <vt:variant>
        <vt:lpstr>Använt teckensnitt</vt:lpstr>
      </vt:variant>
      <vt:variant>
        <vt:i4>3</vt:i4>
      </vt:variant>
      <vt:variant>
        <vt:lpstr>Tema</vt:lpstr>
      </vt:variant>
      <vt:variant>
        <vt:i4>1</vt:i4>
      </vt:variant>
      <vt:variant>
        <vt:lpstr>Bildrubriker</vt:lpstr>
      </vt:variant>
      <vt:variant>
        <vt:i4>8</vt:i4>
      </vt:variant>
    </vt:vector>
  </HeadingPairs>
  <TitlesOfParts>
    <vt:vector size="12" baseType="lpstr">
      <vt:lpstr>Arial</vt:lpstr>
      <vt:lpstr>Calibri</vt:lpstr>
      <vt:lpstr>Calibri Light</vt:lpstr>
      <vt:lpstr>Office-tema</vt:lpstr>
      <vt:lpstr>PowerPoint-presentation</vt:lpstr>
      <vt:lpstr>Introduction</vt:lpstr>
      <vt:lpstr> </vt:lpstr>
      <vt:lpstr>Applicable rules</vt:lpstr>
      <vt:lpstr> </vt:lpstr>
      <vt:lpstr> </vt:lpstr>
      <vt:lpstr>Time for rendering award</vt:lpstr>
      <vt:lpstr>Conclusion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MORE EVANDER</dc:title>
  <dc:creator>Martin Orehag</dc:creator>
  <cp:lastModifiedBy>Johannes Marszalek</cp:lastModifiedBy>
  <cp:revision>18</cp:revision>
  <dcterms:created xsi:type="dcterms:W3CDTF">2021-06-09T18:31:43Z</dcterms:created>
  <dcterms:modified xsi:type="dcterms:W3CDTF">2024-05-07T10:30:53Z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0x010100DFA0F0B4D8F7F54F88EE989F57C3FF4D</vt:lpwstr>
  </property>
</Properties>
</file>